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34" r:id="rId2"/>
    <p:sldId id="336" r:id="rId3"/>
    <p:sldId id="330" r:id="rId4"/>
    <p:sldId id="305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37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665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015" userDrawn="1">
          <p15:clr>
            <a:srgbClr val="A4A3A4"/>
          </p15:clr>
        </p15:guide>
        <p15:guide id="5" orient="horz" pos="459" userDrawn="1">
          <p15:clr>
            <a:srgbClr val="A4A3A4"/>
          </p15:clr>
        </p15:guide>
        <p15:guide id="6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01AC"/>
    <a:srgbClr val="FAFAF9"/>
    <a:srgbClr val="00C5AF"/>
    <a:srgbClr val="F3EDE8"/>
    <a:srgbClr val="77CC20"/>
    <a:srgbClr val="00759A"/>
    <a:srgbClr val="FF213C"/>
    <a:srgbClr val="FF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85"/>
    <p:restoredTop sz="94643"/>
  </p:normalViewPr>
  <p:slideViewPr>
    <p:cSldViewPr snapToGrid="0" snapToObjects="1" showGuides="1">
      <p:cViewPr varScale="1">
        <p:scale>
          <a:sx n="112" d="100"/>
          <a:sy n="112" d="100"/>
        </p:scale>
        <p:origin x="1038" y="96"/>
      </p:cViewPr>
      <p:guideLst>
        <p:guide orient="horz" pos="2183"/>
        <p:guide pos="665"/>
        <p:guide pos="3840"/>
        <p:guide pos="7015"/>
        <p:guide orient="horz" pos="459"/>
        <p:guide orient="horz" pos="39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D8BE5-6B9E-5F4E-9A56-B52EDB3E192D}" type="datetimeFigureOut">
              <a:rPr lang="es-CO" smtClean="0"/>
              <a:t>10/04/2024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D3A3-68CA-0948-B180-F1D0298E1FC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1087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A4C09-2E50-2648-A3BA-01E89046F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D801A3-0FEA-F940-B6A3-B756D2817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C5AF"/>
                </a:solidFill>
                <a:latin typeface="TheSerif Plain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6D98C5-235F-E248-808F-5C2CCF02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5D83-5BB0-EA47-A23E-27321C251CD1}" type="datetimeFigureOut">
              <a:rPr lang="es-CO" smtClean="0"/>
              <a:t>10/04/2024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68802F-5809-CC44-BDEC-F1BED52B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299FA-E038-5642-9BB2-FA54AB77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96DB-38FC-414D-A77F-9828A5E7B17D}" type="slidenum">
              <a:rPr lang="es-CO" smtClean="0"/>
              <a:t>‹#›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109B8D9-34D4-834B-B61E-A27B7014FD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62086" y="4854252"/>
            <a:ext cx="1691714" cy="15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5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A5CCC4-FA35-AF41-B495-AE3E506F0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874" y="1433946"/>
            <a:ext cx="5522925" cy="420196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heSerif Plain" pitchFamily="2" charset="77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heSerif Plain" pitchFamily="2" charset="77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heSerif Plain" pitchFamily="2" charset="77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heSerif Plain" pitchFamily="2" charset="77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heSerif Plain" pitchFamily="2" charset="77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268D8D-3A9B-0F45-AADB-B45DD5C6A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5D83-5BB0-EA47-A23E-27321C251CD1}" type="datetimeFigureOut">
              <a:rPr lang="es-CO" smtClean="0"/>
              <a:t>10/04/2024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1274E8-B474-7442-8D3C-94494589C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9D9EFF-2519-7842-95C5-C73A023B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96DB-38FC-414D-A77F-9828A5E7B17D}" type="slidenum">
              <a:rPr lang="es-CO" smtClean="0"/>
              <a:t>‹#›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44BBC70-215D-8844-947B-4A3C07D9A0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67247" y="0"/>
            <a:ext cx="534416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B2D53D4-99FC-1F46-8573-BE7F3DEF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690" y="2826471"/>
            <a:ext cx="3865419" cy="1205057"/>
          </a:xfrm>
        </p:spPr>
        <p:txBody>
          <a:bodyPr>
            <a:noAutofit/>
          </a:bodyPr>
          <a:lstStyle>
            <a:lvl1pPr>
              <a:defRPr sz="4000">
                <a:solidFill>
                  <a:srgbClr val="9001AC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75DF80A-1525-0E4A-8484-7EF53A85D2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7725" y="5424054"/>
            <a:ext cx="2192839" cy="109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EE80A-56F0-D046-A8B0-34C283BE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1D4BF0-6AA9-1142-86BE-FD25EF6A7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C5A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F4E76D-A4A8-DB40-AEBB-7FC2793E6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5D83-5BB0-EA47-A23E-27321C251CD1}" type="datetimeFigureOut">
              <a:rPr lang="es-CO" smtClean="0"/>
              <a:t>10/04/2024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C249A6-6F6D-804B-BE99-8176CB2A7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7E7ACB-795B-4D41-A458-E6CC1202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96DB-38FC-414D-A77F-9828A5E7B17D}" type="slidenum">
              <a:rPr lang="es-CO" smtClean="0"/>
              <a:t>‹#›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637BE4F-51FA-D74B-8836-BE0B1FAD20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62086" y="4854252"/>
            <a:ext cx="1691714" cy="15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37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solidFill>
          <a:srgbClr val="900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EE80A-56F0-D046-A8B0-34C283BE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AFAF9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1D4BF0-6AA9-1142-86BE-FD25EF6A7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C5A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F4E76D-A4A8-DB40-AEBB-7FC2793E6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5D83-5BB0-EA47-A23E-27321C251CD1}" type="datetimeFigureOut">
              <a:rPr lang="es-CO" smtClean="0"/>
              <a:t>10/04/2024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C249A6-6F6D-804B-BE99-8176CB2A7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7E7ACB-795B-4D41-A458-E6CC1202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96DB-38FC-414D-A77F-9828A5E7B17D}" type="slidenum">
              <a:rPr lang="es-CO" smtClean="0"/>
              <a:t>‹#›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1A808EF-BDB1-954D-97DD-32EA819EAC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62086" y="4871519"/>
            <a:ext cx="1675496" cy="15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75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CABA2-B00F-D84B-B61A-1B9126438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C5FDE2-41D6-A84C-BB79-18AA64A93F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4BE4D3-289B-114F-AC10-779E1E868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14DC59-C9BD-F249-937A-1C4645D40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5D83-5BB0-EA47-A23E-27321C251CD1}" type="datetimeFigureOut">
              <a:rPr lang="es-CO" smtClean="0"/>
              <a:t>10/04/2024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3858E7-E661-4E44-A79F-7BE60F6B0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11C7DA-A57B-3146-AB3C-418E3C729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96DB-38FC-414D-A77F-9828A5E7B17D}" type="slidenum">
              <a:rPr lang="es-CO" smtClean="0"/>
              <a:t>‹#›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1942B4C-E172-C841-BC8A-C466B0192E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8026" y="5421853"/>
            <a:ext cx="945774" cy="75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68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01135-95AF-EF40-933E-6BF5B6B60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C5A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B61868-17B5-AD44-B214-B97B69CC5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4859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9001AC"/>
                </a:solidFill>
                <a:latin typeface="Roboto" pitchFamily="2" charset="0"/>
                <a:ea typeface="Robot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1DF63C-48CC-8648-8BCC-16272ADEB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24812"/>
            <a:ext cx="5157787" cy="30451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5D9FBFB-B2C9-4E44-BB66-A66F42FBD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4859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9001AC"/>
                </a:solidFill>
                <a:latin typeface="Roboto" pitchFamily="2" charset="0"/>
                <a:ea typeface="Robot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87C3D0-1E7A-6149-BEF1-142C9EC5B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4812"/>
            <a:ext cx="5183188" cy="30451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D420F1-3889-C541-8BA4-9EC40B786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5D83-5BB0-EA47-A23E-27321C251CD1}" type="datetimeFigureOut">
              <a:rPr lang="es-CO" smtClean="0"/>
              <a:t>10/04/2024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4F4938E-356A-E047-8903-626A09490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8457AE0-A041-5D40-A742-BC15E0C4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96DB-38FC-414D-A77F-9828A5E7B17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901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FC28C-D863-2C45-9D47-9800E1BF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888E086-4A35-7346-94F3-051A6D5D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5D83-5BB0-EA47-A23E-27321C251CD1}" type="datetimeFigureOut">
              <a:rPr lang="es-CO" smtClean="0"/>
              <a:t>10/04/2024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B55AF4-E933-A14F-90F3-B61C1A0B2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E50AB8F-1A66-6743-90DE-C1E9C3F24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96DB-38FC-414D-A77F-9828A5E7B17D}" type="slidenum">
              <a:rPr lang="es-CO" smtClean="0"/>
              <a:t>‹#›</a:t>
            </a:fld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3E168B6-2158-7242-B95A-BD0DF35E7F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8972" y="5743974"/>
            <a:ext cx="945774" cy="75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25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bg>
      <p:bgPr>
        <a:solidFill>
          <a:srgbClr val="900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FC28C-D863-2C45-9D47-9800E1BF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9987"/>
            <a:ext cx="7571704" cy="1325563"/>
          </a:xfrm>
        </p:spPr>
        <p:txBody>
          <a:bodyPr/>
          <a:lstStyle>
            <a:lvl1pPr>
              <a:defRPr sz="7200">
                <a:solidFill>
                  <a:srgbClr val="FAFAF9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888E086-4A35-7346-94F3-051A6D5D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5D83-5BB0-EA47-A23E-27321C251CD1}" type="datetimeFigureOut">
              <a:rPr lang="es-CO" smtClean="0"/>
              <a:t>10/04/2024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B55AF4-E933-A14F-90F3-B61C1A0B2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E50AB8F-1A66-6743-90DE-C1E9C3F24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96DB-38FC-414D-A77F-9828A5E7B17D}" type="slidenum">
              <a:rPr lang="es-CO" smtClean="0"/>
              <a:t>‹#›</a:t>
            </a:fld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AE616B9-A9C1-4143-BADA-31CCB70C7D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62086" y="4871519"/>
            <a:ext cx="1675496" cy="15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83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D63170B-16A3-F54C-928B-F29D2116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5D83-5BB0-EA47-A23E-27321C251CD1}" type="datetimeFigureOut">
              <a:rPr lang="es-CO" smtClean="0"/>
              <a:t>10/04/2024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349F3D-776D-DF4C-88D7-54A23F682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5237A3-7256-4840-A971-6878E447D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96DB-38FC-414D-A77F-9828A5E7B17D}" type="slidenum">
              <a:rPr lang="es-CO" smtClean="0"/>
              <a:t>‹#›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224C42-ED31-DC41-A985-AB7B611189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7725" y="5424054"/>
            <a:ext cx="2192839" cy="109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36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3D5C40-029F-9244-A33A-C2454B4F2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CA6872-BD2F-7541-91AC-4227DB5C2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C617B9-05C2-2046-A9CF-998E70D64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725DDF-7DCE-1F44-9D69-24B50660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5D83-5BB0-EA47-A23E-27321C251CD1}" type="datetimeFigureOut">
              <a:rPr lang="es-CO" smtClean="0"/>
              <a:t>10/04/2024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7B1007-BE15-B844-967F-4AC588FD5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321273-5615-504F-95E1-078B23DF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96DB-38FC-414D-A77F-9828A5E7B17D}" type="slidenum">
              <a:rPr lang="es-CO" smtClean="0"/>
              <a:t>‹#›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F163005-3151-D740-9379-BBB630638C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8026" y="5421853"/>
            <a:ext cx="945774" cy="75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6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18B41-4D3C-1D40-9519-25B698526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207D9D-3956-9943-8966-D2E15CE89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ADECEA-7A9F-284B-9838-AF433AB62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BD405D-D104-3748-8D1A-348B547C8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5D83-5BB0-EA47-A23E-27321C251CD1}" type="datetimeFigureOut">
              <a:rPr lang="es-CO" smtClean="0"/>
              <a:t>10/04/2024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A14DDE-21BB-3940-B0AF-8B78162D6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8D351B-B88B-2546-9170-395E0D823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96DB-38FC-414D-A77F-9828A5E7B17D}" type="slidenum">
              <a:rPr lang="es-CO" smtClean="0"/>
              <a:t>‹#›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E1FDA02-079A-C547-AFB1-36D0F9D09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8026" y="5421853"/>
            <a:ext cx="945774" cy="75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3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Diapositiva de título">
    <p:bg>
      <p:bgPr>
        <a:solidFill>
          <a:srgbClr val="900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A4C09-2E50-2648-A3BA-01E89046F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D801A3-0FEA-F940-B6A3-B756D2817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C5AF"/>
                </a:solidFill>
                <a:latin typeface="TheSerif Plain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6D98C5-235F-E248-808F-5C2CCF02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5D83-5BB0-EA47-A23E-27321C251CD1}" type="datetimeFigureOut">
              <a:rPr lang="es-CO" smtClean="0"/>
              <a:t>10/04/2024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68802F-5809-CC44-BDEC-F1BED52B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299FA-E038-5642-9BB2-FA54AB77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96DB-38FC-414D-A77F-9828A5E7B17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2983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G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873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930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solidFill>
          <a:srgbClr val="900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B38194A-00D5-6F4E-BC52-CC08D83C3C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5714" y="2100417"/>
            <a:ext cx="7570273" cy="265716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7362FF8-4EF6-8240-A6A2-18C3EBCD4C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3989" y="5612059"/>
            <a:ext cx="2373595" cy="249188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02F428F-1A08-CF41-B40D-D05C7E9C2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18057">
            <a:off x="9060597" y="-293989"/>
            <a:ext cx="1901272" cy="148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0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A4C09-2E50-2648-A3BA-01E89046F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767175"/>
            <a:ext cx="4572000" cy="1712971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C5AF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D801A3-0FEA-F940-B6A3-B756D2817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964655"/>
            <a:ext cx="4572000" cy="1187917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6D98C5-235F-E248-808F-5C2CCF02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5D83-5BB0-EA47-A23E-27321C251CD1}" type="datetimeFigureOut">
              <a:rPr lang="es-CO" smtClean="0"/>
              <a:t>10/04/2024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68802F-5809-CC44-BDEC-F1BED52B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299FA-E038-5642-9BB2-FA54AB77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96DB-38FC-414D-A77F-9828A5E7B17D}" type="slidenum">
              <a:rPr lang="es-CO" smtClean="0"/>
              <a:t>‹#›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4D9467C-E9C0-4148-8D27-C24FD3F8E4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62086" y="4854252"/>
            <a:ext cx="1691714" cy="15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2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A4C09-2E50-2648-A3BA-01E89046F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1767175"/>
            <a:ext cx="4572000" cy="1712971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C5A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D801A3-0FEA-F940-B6A3-B756D2817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3964655"/>
            <a:ext cx="4572000" cy="118791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9001A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6D98C5-235F-E248-808F-5C2CCF02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5D83-5BB0-EA47-A23E-27321C251CD1}" type="datetimeFigureOut">
              <a:rPr lang="es-CO" smtClean="0"/>
              <a:t>10/04/2024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68802F-5809-CC44-BDEC-F1BED52B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299FA-E038-5642-9BB2-FA54AB77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96DB-38FC-414D-A77F-9828A5E7B17D}" type="slidenum">
              <a:rPr lang="es-CO" smtClean="0"/>
              <a:t>‹#›</a:t>
            </a:fld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D69904F-006C-8F47-9AD9-E522B5504C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62086" y="4854252"/>
            <a:ext cx="1691714" cy="15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9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Diapositiva de título">
    <p:bg>
      <p:bgPr>
        <a:solidFill>
          <a:srgbClr val="900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A4C09-2E50-2648-A3BA-01E89046F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1767175"/>
            <a:ext cx="4572000" cy="1712971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FAFAF9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D801A3-0FEA-F940-B6A3-B756D2817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3964655"/>
            <a:ext cx="4572000" cy="118791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C5A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6D98C5-235F-E248-808F-5C2CCF02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5D83-5BB0-EA47-A23E-27321C251CD1}" type="datetimeFigureOut">
              <a:rPr lang="es-CO" smtClean="0"/>
              <a:t>10/04/2024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68802F-5809-CC44-BDEC-F1BED52B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299FA-E038-5642-9BB2-FA54AB77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96DB-38FC-414D-A77F-9828A5E7B17D}" type="slidenum">
              <a:rPr lang="es-CO" smtClean="0"/>
              <a:t>‹#›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CE16D55-545F-5543-9576-4834F28CE6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62086" y="4871519"/>
            <a:ext cx="1675496" cy="15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3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bg>
      <p:bgPr>
        <a:solidFill>
          <a:srgbClr val="900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A4C09-2E50-2648-A3BA-01E89046F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767175"/>
            <a:ext cx="4572000" cy="1712971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F3EDE8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D801A3-0FEA-F940-B6A3-B756D2817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964655"/>
            <a:ext cx="4572000" cy="118791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C5A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6D98C5-235F-E248-808F-5C2CCF02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5D83-5BB0-EA47-A23E-27321C251CD1}" type="datetimeFigureOut">
              <a:rPr lang="es-CO" smtClean="0"/>
              <a:t>10/04/2024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68802F-5809-CC44-BDEC-F1BED52B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299FA-E038-5642-9BB2-FA54AB77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96DB-38FC-414D-A77F-9828A5E7B17D}" type="slidenum">
              <a:rPr lang="es-CO" smtClean="0"/>
              <a:t>‹#›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C21D6C-045C-804A-832C-083EC0F9B9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6252" y="5030628"/>
            <a:ext cx="1675496" cy="15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1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2D53D4-99FC-1F46-8573-BE7F3DEF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711" y="801403"/>
            <a:ext cx="8690578" cy="1205057"/>
          </a:xfrm>
        </p:spPr>
        <p:txBody>
          <a:bodyPr/>
          <a:lstStyle>
            <a:lvl1pPr>
              <a:defRPr>
                <a:solidFill>
                  <a:srgbClr val="9001AC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A5CCC4-FA35-AF41-B495-AE3E506F0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711" y="2366682"/>
            <a:ext cx="8690578" cy="326922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heSerif Plain" pitchFamily="2" charset="77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heSerif Plain" pitchFamily="2" charset="77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heSerif Plain" pitchFamily="2" charset="77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heSerif Plain" pitchFamily="2" charset="77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heSerif Plain" pitchFamily="2" charset="77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268D8D-3A9B-0F45-AADB-B45DD5C6A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5D83-5BB0-EA47-A23E-27321C251CD1}" type="datetimeFigureOut">
              <a:rPr lang="es-CO" smtClean="0"/>
              <a:t>10/04/2024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1274E8-B474-7442-8D3C-94494589C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9D9EFF-2519-7842-95C5-C73A023B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96DB-38FC-414D-A77F-9828A5E7B17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640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y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2D53D4-99FC-1F46-8573-BE7F3DEF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711" y="801403"/>
            <a:ext cx="8690578" cy="1205057"/>
          </a:xfrm>
        </p:spPr>
        <p:txBody>
          <a:bodyPr/>
          <a:lstStyle>
            <a:lvl1pPr>
              <a:defRPr>
                <a:solidFill>
                  <a:srgbClr val="9001AC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A5CCC4-FA35-AF41-B495-AE3E506F0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711" y="2366682"/>
            <a:ext cx="8690578" cy="326922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heSerif Plain" pitchFamily="2" charset="77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heSerif Plain" pitchFamily="2" charset="77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heSerif Plain" pitchFamily="2" charset="77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heSerif Plain" pitchFamily="2" charset="77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heSerif Plain" pitchFamily="2" charset="77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268D8D-3A9B-0F45-AADB-B45DD5C6A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5D83-5BB0-EA47-A23E-27321C251CD1}" type="datetimeFigureOut">
              <a:rPr lang="es-CO" smtClean="0"/>
              <a:t>10/04/2024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1274E8-B474-7442-8D3C-94494589C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9D9EFF-2519-7842-95C5-C73A023B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96DB-38FC-414D-A77F-9828A5E7B17D}" type="slidenum">
              <a:rPr lang="es-CO" smtClean="0"/>
              <a:t>‹#›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5D87BFC-8E68-A34D-8A2A-F7CE24F607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7725" y="5424054"/>
            <a:ext cx="2192839" cy="109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3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A5CCC4-FA35-AF41-B495-AE3E506F0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874" y="1433946"/>
            <a:ext cx="5522925" cy="420196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heSerif Plain" pitchFamily="2" charset="77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heSerif Plain" pitchFamily="2" charset="77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heSerif Plain" pitchFamily="2" charset="77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heSerif Plain" pitchFamily="2" charset="77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heSerif Plain" pitchFamily="2" charset="77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268D8D-3A9B-0F45-AADB-B45DD5C6A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5D83-5BB0-EA47-A23E-27321C251CD1}" type="datetimeFigureOut">
              <a:rPr lang="es-CO" smtClean="0"/>
              <a:t>10/04/2024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1274E8-B474-7442-8D3C-94494589C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9D9EFF-2519-7842-95C5-C73A023B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96DB-38FC-414D-A77F-9828A5E7B17D}" type="slidenum">
              <a:rPr lang="es-CO" smtClean="0"/>
              <a:t>‹#›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44BBC70-215D-8844-947B-4A3C07D9A0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34416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B2D53D4-99FC-1F46-8573-BE7F3DEF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93" y="3087403"/>
            <a:ext cx="4345289" cy="1205057"/>
          </a:xfrm>
        </p:spPr>
        <p:txBody>
          <a:bodyPr/>
          <a:lstStyle>
            <a:lvl1pPr>
              <a:defRPr>
                <a:solidFill>
                  <a:srgbClr val="F3EDE8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D6DBCD2-1157-6F40-879C-8F87302316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7725" y="5424054"/>
            <a:ext cx="2192839" cy="109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0911A6-D25C-2E4D-9757-F3224365C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137746-AB93-DD48-BCF3-0BE0C08CF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235C29-FC4E-7843-8B4C-5B6BA1D66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D5D83-5BB0-EA47-A23E-27321C251CD1}" type="datetimeFigureOut">
              <a:rPr lang="es-CO" smtClean="0"/>
              <a:t>10/04/2024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B76503-A773-9248-8727-CBF75C6E4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573BE2-DCD2-A744-AE9C-6F0C6705B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C96DB-38FC-414D-A77F-9828A5E7B17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355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0" r:id="rId3"/>
    <p:sldLayoutId id="2147483665" r:id="rId4"/>
    <p:sldLayoutId id="2147483666" r:id="rId5"/>
    <p:sldLayoutId id="2147483664" r:id="rId6"/>
    <p:sldLayoutId id="2147483661" r:id="rId7"/>
    <p:sldLayoutId id="2147483671" r:id="rId8"/>
    <p:sldLayoutId id="2147483650" r:id="rId9"/>
    <p:sldLayoutId id="2147483662" r:id="rId10"/>
    <p:sldLayoutId id="2147483651" r:id="rId11"/>
    <p:sldLayoutId id="2147483668" r:id="rId12"/>
    <p:sldLayoutId id="2147483652" r:id="rId13"/>
    <p:sldLayoutId id="2147483653" r:id="rId14"/>
    <p:sldLayoutId id="2147483654" r:id="rId15"/>
    <p:sldLayoutId id="2147483663" r:id="rId16"/>
    <p:sldLayoutId id="2147483655" r:id="rId17"/>
    <p:sldLayoutId id="2147483656" r:id="rId18"/>
    <p:sldLayoutId id="2147483657" r:id="rId19"/>
    <p:sldLayoutId id="2147483669" r:id="rId20"/>
    <p:sldLayoutId id="2147483670" r:id="rId21"/>
    <p:sldLayoutId id="214748367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9001AC"/>
          </a:solidFill>
          <a:latin typeface="Roboto" pitchFamily="2" charset="0"/>
          <a:ea typeface="Roboto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TheSerif Plai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TheSerif Plai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TheSerif Plai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TheSerif Plai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TheSerif Plai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731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103C48-F3C6-1449-970B-24091524F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20" y="122312"/>
            <a:ext cx="4939511" cy="407527"/>
          </a:xfrm>
        </p:spPr>
        <p:txBody>
          <a:bodyPr>
            <a:normAutofit/>
          </a:bodyPr>
          <a:lstStyle/>
          <a:p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Síntomas no motores en E. Parkinson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81C2F81-C733-744A-B7ED-5957B1597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151137" y="0"/>
            <a:ext cx="10795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D93E4D-F1A6-FCE1-D395-D63593439674}"/>
              </a:ext>
            </a:extLst>
          </p:cNvPr>
          <p:cNvSpPr txBox="1"/>
          <p:nvPr/>
        </p:nvSpPr>
        <p:spPr>
          <a:xfrm>
            <a:off x="68366" y="6272115"/>
            <a:ext cx="1127190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Braak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H., Sastre, M.,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Bohl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R., de Vos, R. A. &amp; Del, T. K.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Parkinson’s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lesions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dorsal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horn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I,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involvement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parasympathetic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sympathetic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pre- and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postganglionic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neurons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O" sz="9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Acta </a:t>
            </a:r>
            <a:r>
              <a:rPr lang="es-CO" sz="900" b="1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Neuropathol</a:t>
            </a:r>
            <a:r>
              <a:rPr lang="es-CO" sz="9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113, 421–429 (2007)</a:t>
            </a:r>
          </a:p>
          <a:p>
            <a:r>
              <a:rPr lang="es-CO" sz="900" b="1" i="0" dirty="0">
                <a:solidFill>
                  <a:srgbClr val="212121"/>
                </a:solidFill>
                <a:effectLst/>
              </a:rPr>
              <a:t>- </a:t>
            </a:r>
            <a:r>
              <a:rPr lang="es-CO" sz="900" b="1" i="0" dirty="0" err="1">
                <a:solidFill>
                  <a:srgbClr val="212121"/>
                </a:solidFill>
                <a:effectLst/>
              </a:rPr>
              <a:t>Leite</a:t>
            </a:r>
            <a:r>
              <a:rPr lang="es-CO" sz="900" b="1" i="0" dirty="0">
                <a:solidFill>
                  <a:srgbClr val="212121"/>
                </a:solidFill>
                <a:effectLst/>
              </a:rPr>
              <a:t> Silva ABR, et al. Premotor, </a:t>
            </a:r>
            <a:r>
              <a:rPr lang="es-CO" sz="900" b="1" i="0" dirty="0" err="1">
                <a:solidFill>
                  <a:srgbClr val="212121"/>
                </a:solidFill>
                <a:effectLst/>
              </a:rPr>
              <a:t>nonmotor</a:t>
            </a:r>
            <a:r>
              <a:rPr lang="es-CO" sz="900" b="1" i="0" dirty="0">
                <a:solidFill>
                  <a:srgbClr val="212121"/>
                </a:solidFill>
                <a:effectLst/>
              </a:rPr>
              <a:t> and motor </a:t>
            </a:r>
            <a:r>
              <a:rPr lang="es-CO" sz="900" b="1" i="0" dirty="0" err="1">
                <a:solidFill>
                  <a:srgbClr val="212121"/>
                </a:solidFill>
                <a:effectLst/>
              </a:rPr>
              <a:t>symptoms</a:t>
            </a:r>
            <a:r>
              <a:rPr lang="es-CO" sz="900" b="1" i="0" dirty="0">
                <a:solidFill>
                  <a:srgbClr val="212121"/>
                </a:solidFill>
                <a:effectLst/>
              </a:rPr>
              <a:t> </a:t>
            </a:r>
            <a:r>
              <a:rPr lang="es-CO" sz="900" b="1" i="0" dirty="0" err="1">
                <a:solidFill>
                  <a:srgbClr val="212121"/>
                </a:solidFill>
                <a:effectLst/>
              </a:rPr>
              <a:t>of</a:t>
            </a:r>
            <a:r>
              <a:rPr lang="es-CO" sz="900" b="1" i="0" dirty="0">
                <a:solidFill>
                  <a:srgbClr val="212121"/>
                </a:solidFill>
                <a:effectLst/>
              </a:rPr>
              <a:t> </a:t>
            </a:r>
            <a:r>
              <a:rPr lang="es-CO" sz="900" b="1" i="0" dirty="0" err="1">
                <a:solidFill>
                  <a:srgbClr val="212121"/>
                </a:solidFill>
                <a:effectLst/>
              </a:rPr>
              <a:t>Parkinson's</a:t>
            </a:r>
            <a:r>
              <a:rPr lang="es-CO" sz="900" b="1" i="0" dirty="0">
                <a:solidFill>
                  <a:srgbClr val="212121"/>
                </a:solidFill>
                <a:effectLst/>
              </a:rPr>
              <a:t> </a:t>
            </a:r>
            <a:r>
              <a:rPr lang="es-CO" sz="900" b="1" i="0" dirty="0" err="1">
                <a:solidFill>
                  <a:srgbClr val="212121"/>
                </a:solidFill>
                <a:effectLst/>
              </a:rPr>
              <a:t>Disease</a:t>
            </a:r>
            <a:r>
              <a:rPr lang="es-CO" sz="900" b="1" i="0" dirty="0">
                <a:solidFill>
                  <a:srgbClr val="212121"/>
                </a:solidFill>
                <a:effectLst/>
              </a:rPr>
              <a:t>: A new </a:t>
            </a:r>
            <a:r>
              <a:rPr lang="es-CO" sz="900" b="1" i="0" dirty="0" err="1">
                <a:solidFill>
                  <a:srgbClr val="212121"/>
                </a:solidFill>
                <a:effectLst/>
              </a:rPr>
              <a:t>clinical</a:t>
            </a:r>
            <a:r>
              <a:rPr lang="es-CO" sz="900" b="1" i="0" dirty="0">
                <a:solidFill>
                  <a:srgbClr val="212121"/>
                </a:solidFill>
                <a:effectLst/>
              </a:rPr>
              <a:t> </a:t>
            </a:r>
            <a:r>
              <a:rPr lang="es-CO" sz="900" b="1" i="0" dirty="0" err="1">
                <a:solidFill>
                  <a:srgbClr val="212121"/>
                </a:solidFill>
                <a:effectLst/>
              </a:rPr>
              <a:t>state</a:t>
            </a:r>
            <a:r>
              <a:rPr lang="es-CO" sz="900" b="1" i="0" dirty="0">
                <a:solidFill>
                  <a:srgbClr val="212121"/>
                </a:solidFill>
                <a:effectLst/>
              </a:rPr>
              <a:t> </a:t>
            </a:r>
            <a:r>
              <a:rPr lang="es-CO" sz="900" b="1" i="0" dirty="0" err="1">
                <a:solidFill>
                  <a:srgbClr val="212121"/>
                </a:solidFill>
                <a:effectLst/>
              </a:rPr>
              <a:t>of</a:t>
            </a:r>
            <a:r>
              <a:rPr lang="es-CO" sz="900" b="1" i="0" dirty="0">
                <a:solidFill>
                  <a:srgbClr val="212121"/>
                </a:solidFill>
                <a:effectLst/>
              </a:rPr>
              <a:t> </a:t>
            </a:r>
            <a:r>
              <a:rPr lang="es-CO" sz="900" b="1" i="0" dirty="0" err="1">
                <a:solidFill>
                  <a:srgbClr val="212121"/>
                </a:solidFill>
                <a:effectLst/>
              </a:rPr>
              <a:t>the</a:t>
            </a:r>
            <a:r>
              <a:rPr lang="es-CO" sz="900" b="1" i="0" dirty="0">
                <a:solidFill>
                  <a:srgbClr val="212121"/>
                </a:solidFill>
                <a:effectLst/>
              </a:rPr>
              <a:t> art. </a:t>
            </a:r>
            <a:r>
              <a:rPr lang="es-CO" sz="900" b="1" i="0" dirty="0" err="1">
                <a:solidFill>
                  <a:srgbClr val="212121"/>
                </a:solidFill>
                <a:effectLst/>
              </a:rPr>
              <a:t>Ageing</a:t>
            </a:r>
            <a:r>
              <a:rPr lang="es-CO" sz="900" b="1" i="0" dirty="0">
                <a:solidFill>
                  <a:srgbClr val="212121"/>
                </a:solidFill>
                <a:effectLst/>
              </a:rPr>
              <a:t> Res Rev. 2023 Feb;84:101834. </a:t>
            </a:r>
            <a:r>
              <a:rPr lang="es-CO" sz="900" b="1" i="0" dirty="0" err="1">
                <a:solidFill>
                  <a:srgbClr val="212121"/>
                </a:solidFill>
                <a:effectLst/>
              </a:rPr>
              <a:t>doi</a:t>
            </a:r>
            <a:r>
              <a:rPr lang="es-CO" sz="900" b="1" i="0" dirty="0">
                <a:solidFill>
                  <a:srgbClr val="212121"/>
                </a:solidFill>
                <a:effectLst/>
              </a:rPr>
              <a:t>: 10.1016/j.arr.2022.101834. </a:t>
            </a:r>
            <a:endParaRPr lang="es-CO" sz="900" b="1" i="0" dirty="0">
              <a:solidFill>
                <a:srgbClr val="212121"/>
              </a:solidFill>
              <a:effectLst/>
              <a:cs typeface="Calibri" panose="020F0502020204030204" pitchFamily="34" charset="0"/>
            </a:endParaRPr>
          </a:p>
          <a:p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Schapira AHV,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Chaudhuri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KR, Jenner P. Non-motor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Parkinson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Neurosci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2017 Jul;18(7):435-450.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10.1038/nrn.2017.62. </a:t>
            </a:r>
            <a:endParaRPr lang="es-CO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D930C8-123B-4128-A4C4-8765ADFF3BC0}"/>
              </a:ext>
            </a:extLst>
          </p:cNvPr>
          <p:cNvSpPr txBox="1"/>
          <p:nvPr/>
        </p:nvSpPr>
        <p:spPr>
          <a:xfrm>
            <a:off x="5195843" y="119639"/>
            <a:ext cx="557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α</a:t>
            </a:r>
            <a:r>
              <a:rPr lang="es-CO" b="1" dirty="0"/>
              <a:t>-</a:t>
            </a:r>
            <a:r>
              <a:rPr lang="es-CO" b="1" dirty="0" err="1"/>
              <a:t>sinucleinopatía</a:t>
            </a:r>
            <a:r>
              <a:rPr lang="es-CO" b="1" dirty="0"/>
              <a:t> difusa como continuo neuropatológico</a:t>
            </a:r>
          </a:p>
        </p:txBody>
      </p:sp>
      <p:pic>
        <p:nvPicPr>
          <p:cNvPr id="4" name="Picture 3" descr="A diagram of the internal organs of a person&#10;&#10;Description automatically generated">
            <a:extLst>
              <a:ext uri="{FF2B5EF4-FFF2-40B4-BE49-F238E27FC236}">
                <a16:creationId xmlns:a16="http://schemas.microsoft.com/office/drawing/2014/main" id="{ABDE9713-D3B0-11C2-A54D-2E65633B3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497" y="660435"/>
            <a:ext cx="3738456" cy="5533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938BD5-A264-DD43-A01B-6E4E5EB24E8D}"/>
              </a:ext>
            </a:extLst>
          </p:cNvPr>
          <p:cNvSpPr txBox="1"/>
          <p:nvPr/>
        </p:nvSpPr>
        <p:spPr>
          <a:xfrm>
            <a:off x="4822722" y="677526"/>
            <a:ext cx="195521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Cerebro</a:t>
            </a:r>
          </a:p>
          <a:p>
            <a:r>
              <a:rPr lang="es-CO" sz="1400" dirty="0"/>
              <a:t>Alteración cognitiva</a:t>
            </a:r>
          </a:p>
          <a:p>
            <a:r>
              <a:rPr lang="es-CO" sz="1400" dirty="0"/>
              <a:t>Demencia</a:t>
            </a:r>
          </a:p>
          <a:p>
            <a:r>
              <a:rPr lang="es-CO" sz="1400" dirty="0"/>
              <a:t>Ansiedad</a:t>
            </a:r>
          </a:p>
          <a:p>
            <a:r>
              <a:rPr lang="es-CO" sz="1400" dirty="0"/>
              <a:t>Depresión</a:t>
            </a:r>
          </a:p>
          <a:p>
            <a:r>
              <a:rPr lang="es-CO" sz="1400" dirty="0"/>
              <a:t>Fatiga</a:t>
            </a:r>
          </a:p>
          <a:p>
            <a:r>
              <a:rPr lang="es-CO" sz="1400" dirty="0"/>
              <a:t>Alteraciones sueño REM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E7865B-7822-C39C-4A57-6B58D6EC59B6}"/>
              </a:ext>
            </a:extLst>
          </p:cNvPr>
          <p:cNvSpPr txBox="1"/>
          <p:nvPr/>
        </p:nvSpPr>
        <p:spPr>
          <a:xfrm>
            <a:off x="7240706" y="677526"/>
            <a:ext cx="2185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Ojos</a:t>
            </a:r>
          </a:p>
          <a:p>
            <a:r>
              <a:rPr lang="es-CO" sz="1400" dirty="0"/>
              <a:t>Visión borrosa</a:t>
            </a:r>
          </a:p>
          <a:p>
            <a:r>
              <a:rPr lang="es-CO" sz="1400" dirty="0"/>
              <a:t>Diplopía</a:t>
            </a:r>
          </a:p>
          <a:p>
            <a:r>
              <a:rPr lang="es-CO" sz="1400" dirty="0"/>
              <a:t>Alteración visión de colores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11D159-8229-AF20-32BB-ADFBFBAB8790}"/>
              </a:ext>
            </a:extLst>
          </p:cNvPr>
          <p:cNvSpPr txBox="1"/>
          <p:nvPr/>
        </p:nvSpPr>
        <p:spPr>
          <a:xfrm>
            <a:off x="7417750" y="1914257"/>
            <a:ext cx="86914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Nariz</a:t>
            </a:r>
          </a:p>
          <a:p>
            <a:r>
              <a:rPr lang="es-CO" sz="1400" dirty="0"/>
              <a:t>Hiposmia</a:t>
            </a:r>
          </a:p>
          <a:p>
            <a:r>
              <a:rPr lang="es-CO" sz="1400" dirty="0"/>
              <a:t>Anosmia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E71E8B-6B9E-DF5A-5B4D-EFFFCCED4BC5}"/>
              </a:ext>
            </a:extLst>
          </p:cNvPr>
          <p:cNvSpPr txBox="1"/>
          <p:nvPr/>
        </p:nvSpPr>
        <p:spPr>
          <a:xfrm>
            <a:off x="8878311" y="1795985"/>
            <a:ext cx="114653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Boca</a:t>
            </a:r>
          </a:p>
          <a:p>
            <a:r>
              <a:rPr lang="es-CO" sz="1400" dirty="0"/>
              <a:t>Sialorrea</a:t>
            </a:r>
          </a:p>
          <a:p>
            <a:r>
              <a:rPr lang="es-CO" sz="1400" dirty="0"/>
              <a:t>Hipo/ageusia</a:t>
            </a:r>
          </a:p>
          <a:p>
            <a:r>
              <a:rPr lang="es-CO" sz="1400" dirty="0"/>
              <a:t>Hipofonía</a:t>
            </a:r>
          </a:p>
          <a:p>
            <a:r>
              <a:rPr lang="es-CO" sz="1400" dirty="0"/>
              <a:t>disfagia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28FA7B-0ECA-5711-1C7C-B4FB9943F33A}"/>
              </a:ext>
            </a:extLst>
          </p:cNvPr>
          <p:cNvSpPr txBox="1"/>
          <p:nvPr/>
        </p:nvSpPr>
        <p:spPr>
          <a:xfrm>
            <a:off x="4906354" y="2487206"/>
            <a:ext cx="17127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Corazón</a:t>
            </a:r>
          </a:p>
          <a:p>
            <a:r>
              <a:rPr lang="es-CO" sz="1400" dirty="0"/>
              <a:t>Hipotensión postural</a:t>
            </a:r>
          </a:p>
          <a:p>
            <a:r>
              <a:rPr lang="es-CO" sz="1400" dirty="0"/>
              <a:t>Cambios TA</a:t>
            </a:r>
          </a:p>
          <a:p>
            <a:r>
              <a:rPr lang="es-CO" sz="1400" dirty="0"/>
              <a:t>Arritmias cardíacas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D095E5-5B3C-F627-ABEA-E669350C5C80}"/>
              </a:ext>
            </a:extLst>
          </p:cNvPr>
          <p:cNvSpPr txBox="1"/>
          <p:nvPr/>
        </p:nvSpPr>
        <p:spPr>
          <a:xfrm>
            <a:off x="4822722" y="3690264"/>
            <a:ext cx="2450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Estómago</a:t>
            </a:r>
          </a:p>
          <a:p>
            <a:r>
              <a:rPr lang="es-CO" sz="1400" dirty="0"/>
              <a:t>Lentitud en vaciado (dispepsia)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56EC19-3387-15B6-F452-51EED61D4FB2}"/>
              </a:ext>
            </a:extLst>
          </p:cNvPr>
          <p:cNvSpPr txBox="1"/>
          <p:nvPr/>
        </p:nvSpPr>
        <p:spPr>
          <a:xfrm>
            <a:off x="7417750" y="3182432"/>
            <a:ext cx="166705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Intestino</a:t>
            </a:r>
          </a:p>
          <a:p>
            <a:r>
              <a:rPr lang="es-CO" sz="1400" dirty="0"/>
              <a:t>Deficiente motilidad</a:t>
            </a:r>
          </a:p>
          <a:p>
            <a:r>
              <a:rPr lang="es-CO" sz="1400" dirty="0"/>
              <a:t>Constipación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22A8E5-05B0-3189-B73A-CAA3E0AF15A1}"/>
              </a:ext>
            </a:extLst>
          </p:cNvPr>
          <p:cNvSpPr txBox="1"/>
          <p:nvPr/>
        </p:nvSpPr>
        <p:spPr>
          <a:xfrm>
            <a:off x="5118931" y="4623275"/>
            <a:ext cx="166487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Vejiga</a:t>
            </a:r>
          </a:p>
          <a:p>
            <a:r>
              <a:rPr lang="es-CO" sz="1400" dirty="0"/>
              <a:t>Urgencia urinaria</a:t>
            </a:r>
          </a:p>
          <a:p>
            <a:r>
              <a:rPr lang="es-CO" sz="1400" dirty="0"/>
              <a:t>Aumento frecuencia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00FA6D-B98B-3139-A5AD-FBCC13EE3F57}"/>
              </a:ext>
            </a:extLst>
          </p:cNvPr>
          <p:cNvSpPr txBox="1"/>
          <p:nvPr/>
        </p:nvSpPr>
        <p:spPr>
          <a:xfrm>
            <a:off x="7743905" y="4720749"/>
            <a:ext cx="176041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Genitales</a:t>
            </a:r>
          </a:p>
          <a:p>
            <a:r>
              <a:rPr lang="es-CO" sz="1400" dirty="0"/>
              <a:t>Disminución de </a:t>
            </a:r>
            <a:r>
              <a:rPr lang="es-CO" sz="1400" dirty="0" err="1"/>
              <a:t>líbido</a:t>
            </a:r>
            <a:endParaRPr lang="es-CO" sz="1400" dirty="0"/>
          </a:p>
          <a:p>
            <a:r>
              <a:rPr lang="es-CO" sz="1400" dirty="0"/>
              <a:t>Disfunción eréctil</a:t>
            </a:r>
          </a:p>
        </p:txBody>
      </p:sp>
    </p:spTree>
    <p:extLst>
      <p:ext uri="{BB962C8B-B14F-4D97-AF65-F5344CB8AC3E}">
        <p14:creationId xmlns:p14="http://schemas.microsoft.com/office/powerpoint/2010/main" val="2319399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81C2F81-C733-744A-B7ED-5957B1597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151137" y="0"/>
            <a:ext cx="1079500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188006-552B-4C3F-45B2-C02A0C821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938962"/>
              </p:ext>
            </p:extLst>
          </p:nvPr>
        </p:nvGraphicFramePr>
        <p:xfrm>
          <a:off x="965674" y="846035"/>
          <a:ext cx="9340552" cy="50334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5122">
                  <a:extLst>
                    <a:ext uri="{9D8B030D-6E8A-4147-A177-3AD203B41FA5}">
                      <a16:colId xmlns:a16="http://schemas.microsoft.com/office/drawing/2014/main" val="3488462483"/>
                    </a:ext>
                  </a:extLst>
                </a:gridCol>
                <a:gridCol w="3381559">
                  <a:extLst>
                    <a:ext uri="{9D8B030D-6E8A-4147-A177-3AD203B41FA5}">
                      <a16:colId xmlns:a16="http://schemas.microsoft.com/office/drawing/2014/main" val="449993144"/>
                    </a:ext>
                  </a:extLst>
                </a:gridCol>
                <a:gridCol w="3113871">
                  <a:extLst>
                    <a:ext uri="{9D8B030D-6E8A-4147-A177-3AD203B41FA5}">
                      <a16:colId xmlns:a16="http://schemas.microsoft.com/office/drawing/2014/main" val="2842042871"/>
                    </a:ext>
                  </a:extLst>
                </a:gridCol>
              </a:tblGrid>
              <a:tr h="726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00" dirty="0">
                          <a:effectLst/>
                        </a:rPr>
                        <a:t>SINTOMAS NO-MOTORES</a:t>
                      </a:r>
                      <a:endParaRPr lang="es-CO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00">
                          <a:effectLst/>
                        </a:rPr>
                        <a:t>REGION ALTERADA</a:t>
                      </a:r>
                      <a:endParaRPr lang="es-CO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00">
                          <a:effectLst/>
                        </a:rPr>
                        <a:t>NEUROTRANSMISOR ALTERADO</a:t>
                      </a:r>
                      <a:endParaRPr lang="es-CO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349918"/>
                  </a:ext>
                </a:extLst>
              </a:tr>
              <a:tr h="356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00">
                          <a:effectLst/>
                        </a:rPr>
                        <a:t>Hiposmia</a:t>
                      </a:r>
                      <a:endParaRPr lang="es-CO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00">
                          <a:effectLst/>
                        </a:rPr>
                        <a:t>Bulbo olfatorio – N Amigdalino</a:t>
                      </a:r>
                      <a:endParaRPr lang="es-CO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00">
                          <a:effectLst/>
                        </a:rPr>
                        <a:t>Substancia P – Acetil Colina</a:t>
                      </a:r>
                      <a:endParaRPr lang="es-CO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4410301"/>
                  </a:ext>
                </a:extLst>
              </a:tr>
              <a:tr h="356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00">
                          <a:effectLst/>
                        </a:rPr>
                        <a:t>Alteración visual</a:t>
                      </a:r>
                      <a:endParaRPr lang="es-CO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00">
                          <a:effectLst/>
                        </a:rPr>
                        <a:t>Retina</a:t>
                      </a:r>
                      <a:endParaRPr lang="es-CO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00">
                          <a:effectLst/>
                        </a:rPr>
                        <a:t>Dopamina</a:t>
                      </a:r>
                      <a:endParaRPr lang="es-CO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0769900"/>
                  </a:ext>
                </a:extLst>
              </a:tr>
              <a:tr h="356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00">
                          <a:effectLst/>
                        </a:rPr>
                        <a:t>Alucinaciones</a:t>
                      </a:r>
                      <a:endParaRPr lang="es-CO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00">
                          <a:effectLst/>
                        </a:rPr>
                        <a:t>Corteza occipital</a:t>
                      </a:r>
                      <a:endParaRPr lang="es-CO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00">
                          <a:effectLst/>
                        </a:rPr>
                        <a:t>Dopamina</a:t>
                      </a:r>
                      <a:endParaRPr lang="es-CO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2706041"/>
                  </a:ext>
                </a:extLst>
              </a:tr>
              <a:tr h="726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00">
                          <a:effectLst/>
                        </a:rPr>
                        <a:t>Dolor </a:t>
                      </a:r>
                      <a:endParaRPr lang="es-CO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00">
                          <a:effectLst/>
                        </a:rPr>
                        <a:t>Ganglios basales, Tálamo, Locus coeruleus, N. Rafé, N. Amigdalino</a:t>
                      </a:r>
                      <a:endParaRPr lang="es-CO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00">
                          <a:effectLst/>
                        </a:rPr>
                        <a:t>Dopamina, Serotonina, Noradrenalina</a:t>
                      </a:r>
                      <a:endParaRPr lang="es-CO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208155"/>
                  </a:ext>
                </a:extLst>
              </a:tr>
              <a:tr h="356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00">
                          <a:effectLst/>
                        </a:rPr>
                        <a:t>Ansiedad</a:t>
                      </a:r>
                      <a:endParaRPr lang="es-CO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00">
                          <a:effectLst/>
                        </a:rPr>
                        <a:t>Ganglios basales</a:t>
                      </a:r>
                      <a:endParaRPr lang="es-CO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00">
                          <a:effectLst/>
                        </a:rPr>
                        <a:t>Dopamina - Noradrenalina</a:t>
                      </a:r>
                      <a:endParaRPr lang="es-CO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5987432"/>
                  </a:ext>
                </a:extLst>
              </a:tr>
              <a:tr h="356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00">
                          <a:effectLst/>
                        </a:rPr>
                        <a:t>Depresión</a:t>
                      </a:r>
                      <a:endParaRPr lang="es-CO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00">
                          <a:effectLst/>
                        </a:rPr>
                        <a:t>Sistema límbico</a:t>
                      </a:r>
                      <a:endParaRPr lang="es-CO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00">
                          <a:effectLst/>
                        </a:rPr>
                        <a:t>Dopamina - Noradrenalina</a:t>
                      </a:r>
                      <a:endParaRPr lang="es-CO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5708660"/>
                  </a:ext>
                </a:extLst>
              </a:tr>
              <a:tr h="356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00">
                          <a:effectLst/>
                        </a:rPr>
                        <a:t>Disfunción ejecutiva</a:t>
                      </a:r>
                      <a:endParaRPr lang="es-CO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00">
                          <a:effectLst/>
                        </a:rPr>
                        <a:t>Corteza prefrontal</a:t>
                      </a:r>
                      <a:endParaRPr lang="es-CO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00">
                          <a:effectLst/>
                        </a:rPr>
                        <a:t>Dopamina - Noradrenalina</a:t>
                      </a:r>
                      <a:endParaRPr lang="es-CO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8064090"/>
                  </a:ext>
                </a:extLst>
              </a:tr>
              <a:tr h="356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00">
                          <a:effectLst/>
                        </a:rPr>
                        <a:t>Demencia</a:t>
                      </a:r>
                      <a:endParaRPr lang="es-CO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00">
                          <a:effectLst/>
                        </a:rPr>
                        <a:t>Corteza cerebral</a:t>
                      </a:r>
                      <a:endParaRPr lang="es-CO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00">
                          <a:effectLst/>
                        </a:rPr>
                        <a:t>Dopamina – Acetil Colina</a:t>
                      </a:r>
                      <a:endParaRPr lang="es-CO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8495398"/>
                  </a:ext>
                </a:extLst>
              </a:tr>
              <a:tr h="726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00">
                          <a:effectLst/>
                        </a:rPr>
                        <a:t>Trastornos sueño REM</a:t>
                      </a:r>
                      <a:endParaRPr lang="es-CO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00">
                          <a:effectLst/>
                        </a:rPr>
                        <a:t>Hipotálamo - SRA</a:t>
                      </a:r>
                      <a:endParaRPr lang="es-CO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00">
                          <a:effectLst/>
                        </a:rPr>
                        <a:t>Hipocretina – Dopamina – Serotonina - Melatonina</a:t>
                      </a:r>
                      <a:endParaRPr lang="es-CO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6169563"/>
                  </a:ext>
                </a:extLst>
              </a:tr>
              <a:tr h="356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00">
                          <a:effectLst/>
                        </a:rPr>
                        <a:t>Vejiga hiperactiva</a:t>
                      </a:r>
                      <a:endParaRPr lang="es-CO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00">
                          <a:effectLst/>
                        </a:rPr>
                        <a:t>Ganglios basales</a:t>
                      </a:r>
                      <a:endParaRPr lang="es-CO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00" dirty="0">
                          <a:effectLst/>
                        </a:rPr>
                        <a:t>Dopamina – Acetil Colina</a:t>
                      </a:r>
                      <a:endParaRPr lang="es-CO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4374771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891B5357-1E7B-111E-0DF8-5C8AF51D1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20" y="122312"/>
            <a:ext cx="4939511" cy="407527"/>
          </a:xfrm>
        </p:spPr>
        <p:txBody>
          <a:bodyPr>
            <a:normAutofit/>
          </a:bodyPr>
          <a:lstStyle/>
          <a:p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Síntomas no motores en E. Parkinson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8B397C-6050-66D2-0FC3-1BDC475C9BDD}"/>
              </a:ext>
            </a:extLst>
          </p:cNvPr>
          <p:cNvSpPr txBox="1"/>
          <p:nvPr/>
        </p:nvSpPr>
        <p:spPr>
          <a:xfrm>
            <a:off x="5460763" y="119639"/>
            <a:ext cx="557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α</a:t>
            </a:r>
            <a:r>
              <a:rPr lang="es-CO" b="1" dirty="0"/>
              <a:t>-</a:t>
            </a:r>
            <a:r>
              <a:rPr lang="es-CO" b="1" dirty="0" err="1"/>
              <a:t>sinucleinopatía</a:t>
            </a:r>
            <a:r>
              <a:rPr lang="es-CO" b="1" dirty="0"/>
              <a:t> difusa como continuo neuropatológico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FCE0CE-FC82-176F-AF29-B40C0FE65EED}"/>
              </a:ext>
            </a:extLst>
          </p:cNvPr>
          <p:cNvSpPr txBox="1"/>
          <p:nvPr/>
        </p:nvSpPr>
        <p:spPr>
          <a:xfrm>
            <a:off x="1247688" y="6268150"/>
            <a:ext cx="85906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Schapira AHV,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Chaudhuri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KR, Jenner P. Non-motor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Parkinson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Neurosci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2017 Jul;18(7):435-450.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10.1038/nrn.2017.62. </a:t>
            </a:r>
            <a:endParaRPr lang="es-CO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052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81C2F81-C733-744A-B7ED-5957B1597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151137" y="0"/>
            <a:ext cx="10795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91B5357-1E7B-111E-0DF8-5C8AF51D1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5607" y="109994"/>
            <a:ext cx="4939511" cy="407527"/>
          </a:xfrm>
        </p:spPr>
        <p:txBody>
          <a:bodyPr>
            <a:normAutofit/>
          </a:bodyPr>
          <a:lstStyle/>
          <a:p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Síntomas no motores en E. Parkinson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8B397C-6050-66D2-0FC3-1BDC475C9BDD}"/>
              </a:ext>
            </a:extLst>
          </p:cNvPr>
          <p:cNvSpPr txBox="1"/>
          <p:nvPr/>
        </p:nvSpPr>
        <p:spPr>
          <a:xfrm>
            <a:off x="1291047" y="294745"/>
            <a:ext cx="266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Disfunción dopaminérgica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FCE0CE-FC82-176F-AF29-B40C0FE65EED}"/>
              </a:ext>
            </a:extLst>
          </p:cNvPr>
          <p:cNvSpPr txBox="1"/>
          <p:nvPr/>
        </p:nvSpPr>
        <p:spPr>
          <a:xfrm>
            <a:off x="255608" y="6563914"/>
            <a:ext cx="782871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Schapira AHV,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Chaudhuri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KR, Jenner P. Non-motor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Parkinson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Neurosci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2017 Jul;18(7):435-450.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10.1038/nrn.2017.62. </a:t>
            </a:r>
            <a:endParaRPr lang="es-CO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diagram of a normal cycle&#10;&#10;Description automatically generated with medium confidence">
            <a:extLst>
              <a:ext uri="{FF2B5EF4-FFF2-40B4-BE49-F238E27FC236}">
                <a16:creationId xmlns:a16="http://schemas.microsoft.com/office/drawing/2014/main" id="{1211D94D-310B-39AB-D0F2-A5E342E01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934" y="1153326"/>
            <a:ext cx="6005135" cy="49651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230207-85D5-0810-6352-B0AF1EC28AD5}"/>
              </a:ext>
            </a:extLst>
          </p:cNvPr>
          <p:cNvSpPr txBox="1"/>
          <p:nvPr/>
        </p:nvSpPr>
        <p:spPr>
          <a:xfrm>
            <a:off x="6939180" y="555475"/>
            <a:ext cx="27923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/>
              <a:t>EP Prodrómico</a:t>
            </a:r>
          </a:p>
          <a:p>
            <a:r>
              <a:rPr lang="es-CO" sz="1600" dirty="0"/>
              <a:t>	Hiposmia</a:t>
            </a:r>
          </a:p>
          <a:p>
            <a:r>
              <a:rPr lang="es-CO" sz="1600" dirty="0"/>
              <a:t>	Trastornos de sueño</a:t>
            </a:r>
          </a:p>
          <a:p>
            <a:r>
              <a:rPr lang="es-CO" sz="1600" dirty="0"/>
              <a:t>	Depresión</a:t>
            </a:r>
          </a:p>
          <a:p>
            <a:r>
              <a:rPr lang="es-CO" sz="1600" dirty="0"/>
              <a:t>	Constipación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CCFF25-47AA-AE1D-E325-3847EB162FEB}"/>
              </a:ext>
            </a:extLst>
          </p:cNvPr>
          <p:cNvSpPr txBox="1"/>
          <p:nvPr/>
        </p:nvSpPr>
        <p:spPr>
          <a:xfrm>
            <a:off x="7041733" y="1948436"/>
            <a:ext cx="21271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/>
              <a:t>EP Temprano leve</a:t>
            </a:r>
          </a:p>
          <a:p>
            <a:r>
              <a:rPr lang="es-CO" sz="1600" dirty="0"/>
              <a:t>	Fatiga</a:t>
            </a:r>
          </a:p>
          <a:p>
            <a:r>
              <a:rPr lang="es-CO" sz="1600" dirty="0"/>
              <a:t>	Dolor dorsal</a:t>
            </a:r>
          </a:p>
          <a:p>
            <a:r>
              <a:rPr lang="es-CO" sz="1600" dirty="0"/>
              <a:t>	Diplopía</a:t>
            </a:r>
            <a:endParaRPr lang="es-CO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48CCAE-4018-8A3C-1987-CC9DC39CB9D1}"/>
              </a:ext>
            </a:extLst>
          </p:cNvPr>
          <p:cNvSpPr txBox="1"/>
          <p:nvPr/>
        </p:nvSpPr>
        <p:spPr>
          <a:xfrm>
            <a:off x="7127190" y="3127753"/>
            <a:ext cx="31591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/>
              <a:t>EP moderado</a:t>
            </a:r>
          </a:p>
          <a:p>
            <a:r>
              <a:rPr lang="es-CO" sz="1600" dirty="0"/>
              <a:t>	Ansiedad</a:t>
            </a:r>
          </a:p>
          <a:p>
            <a:r>
              <a:rPr lang="es-CO" sz="1600" dirty="0"/>
              <a:t>	Hipofonía</a:t>
            </a:r>
          </a:p>
          <a:p>
            <a:r>
              <a:rPr lang="es-CO" sz="1600" dirty="0"/>
              <a:t>	Disfagia</a:t>
            </a:r>
          </a:p>
          <a:p>
            <a:r>
              <a:rPr lang="es-CO" sz="1600" dirty="0"/>
              <a:t>	Fragmentación de sueño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38ECF8-81F0-4314-4A2D-A4037D9AD3BE}"/>
              </a:ext>
            </a:extLst>
          </p:cNvPr>
          <p:cNvSpPr txBox="1"/>
          <p:nvPr/>
        </p:nvSpPr>
        <p:spPr>
          <a:xfrm>
            <a:off x="7255377" y="4631818"/>
            <a:ext cx="275113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/>
              <a:t>EP tardía severo</a:t>
            </a:r>
          </a:p>
          <a:p>
            <a:r>
              <a:rPr lang="es-CO" sz="1600" dirty="0"/>
              <a:t>	Alteración cognitiva</a:t>
            </a:r>
          </a:p>
          <a:p>
            <a:r>
              <a:rPr lang="es-CO" sz="1600" dirty="0"/>
              <a:t>	Demencia</a:t>
            </a:r>
          </a:p>
          <a:p>
            <a:r>
              <a:rPr lang="es-CO" sz="1600" dirty="0"/>
              <a:t>	Alucinaciones</a:t>
            </a:r>
          </a:p>
          <a:p>
            <a:r>
              <a:rPr lang="es-CO" sz="1600" dirty="0"/>
              <a:t>	Incontinencia</a:t>
            </a:r>
          </a:p>
          <a:p>
            <a:r>
              <a:rPr lang="es-CO" sz="1600" dirty="0"/>
              <a:t>	Disfunción sexual</a:t>
            </a:r>
          </a:p>
          <a:p>
            <a:r>
              <a:rPr lang="es-CO" sz="1600" dirty="0"/>
              <a:t>	Síncopes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1275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81C2F81-C733-744A-B7ED-5957B1597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151137" y="0"/>
            <a:ext cx="10795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91B5357-1E7B-111E-0DF8-5C8AF51D1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12" y="89355"/>
            <a:ext cx="4374341" cy="329386"/>
          </a:xfrm>
        </p:spPr>
        <p:txBody>
          <a:bodyPr>
            <a:norm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Síntomas no motores en E. Parkinson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FCE0CE-FC82-176F-AF29-B40C0FE65EED}"/>
              </a:ext>
            </a:extLst>
          </p:cNvPr>
          <p:cNvSpPr txBox="1"/>
          <p:nvPr/>
        </p:nvSpPr>
        <p:spPr>
          <a:xfrm>
            <a:off x="5911476" y="5736743"/>
            <a:ext cx="45923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Schapira AHV,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Chaudhuri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KR, Jenner P. Non-motor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Parkinson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Neurosci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2017 Jul;18(7):435-450.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10.1038/nrn.2017.62. </a:t>
            </a:r>
          </a:p>
          <a:p>
            <a:r>
              <a:rPr lang="es-CO" sz="800" b="1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s-CO" sz="8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Seppi K, Ray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Chaudhuri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K, Coelho M, Fox SH,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Katzenschlager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R,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Perez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Lloret S,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Weintraub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D, Sampaio C;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collaborators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Parkinson's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Update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Non-Motor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Symptoms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behalf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Movement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Disorders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Society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Evidence-Based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Medicine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Committee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Update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treatments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nonmotor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symptoms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Parkinson's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disease-an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evidence-based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medicine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Mov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Disord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2019 Feb;34(2):180-198. </a:t>
            </a:r>
            <a:r>
              <a:rPr lang="es-CO" sz="8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s-CO" sz="8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10.1002/mds.27602</a:t>
            </a:r>
            <a:r>
              <a:rPr lang="es-CO" sz="800" b="0" i="0" dirty="0">
                <a:solidFill>
                  <a:srgbClr val="212121"/>
                </a:solidFill>
                <a:effectLst/>
                <a:latin typeface="BlinkMacSystemFont"/>
              </a:rPr>
              <a:t>. </a:t>
            </a:r>
            <a:endParaRPr lang="es-CO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10B11C-D5EA-1201-A32D-41A0FCB4D327}"/>
              </a:ext>
            </a:extLst>
          </p:cNvPr>
          <p:cNvSpPr txBox="1"/>
          <p:nvPr/>
        </p:nvSpPr>
        <p:spPr>
          <a:xfrm>
            <a:off x="128183" y="418740"/>
            <a:ext cx="5525039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/>
              <a:t>Tratamiento</a:t>
            </a:r>
          </a:p>
          <a:p>
            <a:r>
              <a:rPr lang="es-CO" sz="1600" dirty="0"/>
              <a:t>	</a:t>
            </a:r>
            <a:r>
              <a:rPr lang="es-CO" sz="1600" b="1" dirty="0"/>
              <a:t>Trastornos de sueño</a:t>
            </a:r>
          </a:p>
          <a:p>
            <a:r>
              <a:rPr lang="es-CO" sz="1600" dirty="0"/>
              <a:t>		D2 estimulantes (Pramipexol – </a:t>
            </a:r>
            <a:r>
              <a:rPr lang="es-CO" sz="1600" dirty="0" err="1"/>
              <a:t>Rotigotina</a:t>
            </a:r>
            <a:r>
              <a:rPr lang="es-CO" sz="1600" dirty="0"/>
              <a:t>)</a:t>
            </a:r>
          </a:p>
          <a:p>
            <a:r>
              <a:rPr lang="es-CO" sz="1600" dirty="0"/>
              <a:t>		Melatonina</a:t>
            </a:r>
          </a:p>
          <a:p>
            <a:r>
              <a:rPr lang="es-CO" sz="1600" dirty="0"/>
              <a:t>		Pregabalina</a:t>
            </a:r>
          </a:p>
          <a:p>
            <a:r>
              <a:rPr lang="es-CO" sz="1600" dirty="0"/>
              <a:t>		Tetracíclicos</a:t>
            </a:r>
          </a:p>
          <a:p>
            <a:r>
              <a:rPr lang="es-CO" sz="1600" dirty="0"/>
              <a:t>	</a:t>
            </a:r>
            <a:r>
              <a:rPr lang="es-CO" sz="1600" b="1" dirty="0"/>
              <a:t>Fatiga</a:t>
            </a:r>
          </a:p>
          <a:p>
            <a:r>
              <a:rPr lang="es-CO" sz="1600" dirty="0"/>
              <a:t>		I-MAO-B – </a:t>
            </a:r>
            <a:r>
              <a:rPr lang="es-CO" sz="1600" dirty="0" err="1"/>
              <a:t>Rasagilina</a:t>
            </a:r>
            <a:r>
              <a:rPr lang="es-CO" sz="1600" dirty="0"/>
              <a:t> - </a:t>
            </a:r>
            <a:r>
              <a:rPr lang="es-CO" sz="1600" dirty="0" err="1"/>
              <a:t>Safinamida</a:t>
            </a:r>
            <a:endParaRPr lang="es-CO" sz="1600" dirty="0"/>
          </a:p>
          <a:p>
            <a:r>
              <a:rPr lang="es-CO" sz="1600" dirty="0"/>
              <a:t>	</a:t>
            </a:r>
            <a:r>
              <a:rPr lang="es-CO" sz="1600" b="1" dirty="0"/>
              <a:t>Dolor Dorsal</a:t>
            </a:r>
          </a:p>
          <a:p>
            <a:r>
              <a:rPr lang="es-CO" sz="1600" dirty="0"/>
              <a:t>		Hidrocodona</a:t>
            </a:r>
          </a:p>
          <a:p>
            <a:r>
              <a:rPr lang="es-CO" sz="1600" dirty="0"/>
              <a:t>		Toxina botulínica</a:t>
            </a:r>
          </a:p>
          <a:p>
            <a:r>
              <a:rPr lang="es-CO" sz="1600" dirty="0"/>
              <a:t>		Pregabalina</a:t>
            </a:r>
          </a:p>
          <a:p>
            <a:r>
              <a:rPr lang="es-CO" sz="1600" dirty="0"/>
              <a:t>		CBD</a:t>
            </a:r>
          </a:p>
          <a:p>
            <a:r>
              <a:rPr lang="es-CO" sz="1600" dirty="0"/>
              <a:t>	</a:t>
            </a:r>
            <a:r>
              <a:rPr lang="es-CO" sz="1600" b="1" dirty="0"/>
              <a:t>Depresión</a:t>
            </a:r>
          </a:p>
          <a:p>
            <a:r>
              <a:rPr lang="es-CO" sz="1600" dirty="0"/>
              <a:t>		I-MAO.B (</a:t>
            </a:r>
            <a:r>
              <a:rPr lang="es-CO" sz="1600" dirty="0" err="1"/>
              <a:t>Rasagilina</a:t>
            </a:r>
            <a:r>
              <a:rPr lang="es-CO" sz="1600" dirty="0"/>
              <a:t> – </a:t>
            </a:r>
            <a:r>
              <a:rPr lang="es-CO" sz="1600" dirty="0" err="1"/>
              <a:t>Safinamida</a:t>
            </a:r>
            <a:r>
              <a:rPr lang="es-CO" sz="1600" dirty="0"/>
              <a:t>)</a:t>
            </a:r>
          </a:p>
          <a:p>
            <a:r>
              <a:rPr lang="es-CO" sz="1600" dirty="0"/>
              <a:t>		Nortriptilina</a:t>
            </a:r>
          </a:p>
          <a:p>
            <a:r>
              <a:rPr lang="es-CO" sz="1600" dirty="0"/>
              <a:t>		</a:t>
            </a:r>
            <a:r>
              <a:rPr lang="es-CO" sz="1600" dirty="0" err="1"/>
              <a:t>Velanfaxina</a:t>
            </a:r>
            <a:endParaRPr lang="es-CO" sz="1600" dirty="0"/>
          </a:p>
          <a:p>
            <a:r>
              <a:rPr lang="es-CO" sz="1600" dirty="0"/>
              <a:t>		Pramipexol</a:t>
            </a:r>
          </a:p>
          <a:p>
            <a:r>
              <a:rPr lang="es-CO" sz="1600" dirty="0"/>
              <a:t>		Atomoxetina</a:t>
            </a:r>
          </a:p>
          <a:p>
            <a:r>
              <a:rPr lang="es-CO" sz="1600" dirty="0"/>
              <a:t>	</a:t>
            </a:r>
            <a:r>
              <a:rPr lang="es-CO" sz="1600" b="1" dirty="0"/>
              <a:t>Demencia</a:t>
            </a:r>
          </a:p>
          <a:p>
            <a:r>
              <a:rPr lang="es-CO" sz="1600" dirty="0"/>
              <a:t>		Rivastigmina </a:t>
            </a:r>
          </a:p>
          <a:p>
            <a:r>
              <a:rPr lang="es-CO" sz="1600" dirty="0"/>
              <a:t>		Memantina? </a:t>
            </a:r>
          </a:p>
          <a:p>
            <a:r>
              <a:rPr lang="es-CO" sz="1600" dirty="0"/>
              <a:t>	</a:t>
            </a:r>
            <a:r>
              <a:rPr lang="es-CO" sz="1600" b="1" dirty="0"/>
              <a:t>Psicosis</a:t>
            </a:r>
          </a:p>
          <a:p>
            <a:r>
              <a:rPr lang="es-CO" sz="1600" dirty="0"/>
              <a:t>		Clozapina</a:t>
            </a:r>
          </a:p>
          <a:p>
            <a:r>
              <a:rPr lang="es-CO" sz="1600" dirty="0"/>
              <a:t>		Quetiapina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3F9090-9110-C2E9-5562-849350846F43}"/>
              </a:ext>
            </a:extLst>
          </p:cNvPr>
          <p:cNvSpPr txBox="1"/>
          <p:nvPr/>
        </p:nvSpPr>
        <p:spPr>
          <a:xfrm>
            <a:off x="6008188" y="4166927"/>
            <a:ext cx="4858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Para el manejo de los otros síntomas no-motores</a:t>
            </a:r>
          </a:p>
          <a:p>
            <a:r>
              <a:rPr lang="es-CO" b="1" dirty="0"/>
              <a:t> no hay evidencia suficiente de sus riesgos en el</a:t>
            </a:r>
          </a:p>
          <a:p>
            <a:r>
              <a:rPr lang="es-CO" b="1" dirty="0"/>
              <a:t> empeoramiento de los síntomas motores.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1DC3F1-D552-1D38-6D98-DDE4C85AAC28}"/>
              </a:ext>
            </a:extLst>
          </p:cNvPr>
          <p:cNvSpPr txBox="1"/>
          <p:nvPr/>
        </p:nvSpPr>
        <p:spPr>
          <a:xfrm>
            <a:off x="6909592" y="1134208"/>
            <a:ext cx="35352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/>
              <a:t>Tratamiento</a:t>
            </a:r>
          </a:p>
          <a:p>
            <a:r>
              <a:rPr lang="es-CO" sz="1600" b="1" dirty="0"/>
              <a:t>	Disfunción sexual</a:t>
            </a:r>
          </a:p>
          <a:p>
            <a:r>
              <a:rPr lang="es-CO" sz="1600" dirty="0"/>
              <a:t>		</a:t>
            </a:r>
            <a:r>
              <a:rPr lang="es-CO" sz="1600" dirty="0" err="1"/>
              <a:t>Sildenafil</a:t>
            </a:r>
            <a:endParaRPr lang="es-CO" sz="1600" dirty="0"/>
          </a:p>
          <a:p>
            <a:r>
              <a:rPr lang="es-CO" sz="1600" b="1" dirty="0"/>
              <a:t>	Constipación</a:t>
            </a:r>
          </a:p>
          <a:p>
            <a:r>
              <a:rPr lang="es-CO" sz="1600" dirty="0"/>
              <a:t>		Probióticos y fibra</a:t>
            </a:r>
          </a:p>
          <a:p>
            <a:r>
              <a:rPr lang="es-CO" sz="1600" dirty="0"/>
              <a:t>		</a:t>
            </a:r>
            <a:r>
              <a:rPr lang="es-CO" sz="1600" dirty="0" err="1"/>
              <a:t>Macrogol</a:t>
            </a:r>
            <a:r>
              <a:rPr lang="es-CO" sz="1600" dirty="0"/>
              <a:t> </a:t>
            </a:r>
          </a:p>
        </p:txBody>
      </p:sp>
      <p:pic>
        <p:nvPicPr>
          <p:cNvPr id="14" name="Google Shape;189;p26">
            <a:extLst>
              <a:ext uri="{FF2B5EF4-FFF2-40B4-BE49-F238E27FC236}">
                <a16:creationId xmlns:a16="http://schemas.microsoft.com/office/drawing/2014/main" id="{5033ED3F-E789-61E4-C065-BD91FE916CC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6468" y="254048"/>
            <a:ext cx="697548" cy="73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81;p26">
            <a:extLst>
              <a:ext uri="{FF2B5EF4-FFF2-40B4-BE49-F238E27FC236}">
                <a16:creationId xmlns:a16="http://schemas.microsoft.com/office/drawing/2014/main" id="{AA0DDEEB-6479-D19E-A4C5-97A7FA0FAF0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9504" y="2802740"/>
            <a:ext cx="697548" cy="73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3;p26">
            <a:extLst>
              <a:ext uri="{FF2B5EF4-FFF2-40B4-BE49-F238E27FC236}">
                <a16:creationId xmlns:a16="http://schemas.microsoft.com/office/drawing/2014/main" id="{A77D8D4F-CA2F-4A3C-6BD6-0B46FD3CF32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8854" y="167150"/>
            <a:ext cx="697548" cy="73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5739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B89236-6CAF-EAE9-0287-1C79E4A116E8}"/>
              </a:ext>
            </a:extLst>
          </p:cNvPr>
          <p:cNvSpPr txBox="1"/>
          <p:nvPr/>
        </p:nvSpPr>
        <p:spPr>
          <a:xfrm>
            <a:off x="4084890" y="1162229"/>
            <a:ext cx="33311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0" dirty="0">
                <a:solidFill>
                  <a:schemeClr val="bg1"/>
                </a:solidFill>
                <a:latin typeface="Arial Black" panose="020B0A040201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80145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445803-DFE8-264D-9C84-5D732FBB55C5}"/>
              </a:ext>
            </a:extLst>
          </p:cNvPr>
          <p:cNvSpPr txBox="1">
            <a:spLocks/>
          </p:cNvSpPr>
          <p:nvPr/>
        </p:nvSpPr>
        <p:spPr>
          <a:xfrm>
            <a:off x="797785" y="1517455"/>
            <a:ext cx="6245476" cy="17938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9001AC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es-CO" sz="4000" dirty="0">
                <a:solidFill>
                  <a:schemeClr val="bg1"/>
                </a:solidFill>
              </a:rPr>
              <a:t>SINTOMAS NO MOTORES EN LA ENFERMEDAD DE PARKINSON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6726A0-2478-9347-9661-DE72F57F99FD}"/>
              </a:ext>
            </a:extLst>
          </p:cNvPr>
          <p:cNvSpPr txBox="1">
            <a:spLocks/>
          </p:cNvSpPr>
          <p:nvPr/>
        </p:nvSpPr>
        <p:spPr>
          <a:xfrm>
            <a:off x="987320" y="3930663"/>
            <a:ext cx="5866407" cy="26536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TheSerif Plain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heSerif Plain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heSerif Plain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heSerif Plain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heSerif Plain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CO" sz="2400" dirty="0">
                <a:solidFill>
                  <a:srgbClr val="00C5AF"/>
                </a:solidFill>
                <a:latin typeface="TheSerif Light" pitchFamily="2" charset="77"/>
              </a:rPr>
              <a:t>David A Pineda, MD., PhD. </a:t>
            </a:r>
          </a:p>
          <a:p>
            <a:pPr marL="0" indent="0">
              <a:buNone/>
            </a:pPr>
            <a:r>
              <a:rPr lang="es-CO" sz="2400" dirty="0">
                <a:solidFill>
                  <a:srgbClr val="00C5AF"/>
                </a:solidFill>
                <a:latin typeface="TheSerif Light" pitchFamily="2" charset="77"/>
              </a:rPr>
              <a:t>Neurólogo Clínico</a:t>
            </a:r>
          </a:p>
          <a:p>
            <a:pPr marL="0" indent="0">
              <a:buNone/>
            </a:pPr>
            <a:r>
              <a:rPr lang="es-CO" sz="2400" dirty="0">
                <a:solidFill>
                  <a:srgbClr val="00C5AF"/>
                </a:solidFill>
                <a:latin typeface="TheSerif Light" pitchFamily="2" charset="77"/>
              </a:rPr>
              <a:t>Investigador emérito </a:t>
            </a:r>
            <a:r>
              <a:rPr lang="es-CO" sz="2400" dirty="0" err="1">
                <a:solidFill>
                  <a:srgbClr val="00C5AF"/>
                </a:solidFill>
                <a:latin typeface="TheSerif Light" pitchFamily="2" charset="77"/>
              </a:rPr>
              <a:t>Minciencias</a:t>
            </a:r>
            <a:endParaRPr lang="es-CO" sz="2400" dirty="0">
              <a:solidFill>
                <a:srgbClr val="00C5AF"/>
              </a:solidFill>
              <a:latin typeface="TheSerif Light" pitchFamily="2" charset="77"/>
            </a:endParaRPr>
          </a:p>
          <a:p>
            <a:pPr marL="0" indent="0">
              <a:buNone/>
            </a:pPr>
            <a:r>
              <a:rPr lang="es-CO" sz="2400" dirty="0">
                <a:solidFill>
                  <a:srgbClr val="00C5AF"/>
                </a:solidFill>
                <a:latin typeface="TheSerif Light" pitchFamily="2" charset="77"/>
              </a:rPr>
              <a:t>Profesor Titular</a:t>
            </a:r>
          </a:p>
          <a:p>
            <a:pPr marL="0" indent="0">
              <a:buNone/>
            </a:pPr>
            <a:r>
              <a:rPr lang="es-CO" sz="2400" dirty="0">
                <a:solidFill>
                  <a:srgbClr val="00C5AF"/>
                </a:solidFill>
                <a:latin typeface="TheSerif Light" pitchFamily="2" charset="77"/>
              </a:rPr>
              <a:t>Facultad de Medicina</a:t>
            </a:r>
          </a:p>
          <a:p>
            <a:pPr marL="0" indent="0">
              <a:buNone/>
            </a:pPr>
            <a:r>
              <a:rPr lang="es-CO" sz="2400" dirty="0">
                <a:solidFill>
                  <a:srgbClr val="00C5AF"/>
                </a:solidFill>
                <a:latin typeface="TheSerif Light" pitchFamily="2" charset="77"/>
              </a:rPr>
              <a:t>Universidad de Antioquia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F7C4720-2D22-7D40-9F23-6CA4137E6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242" y="1959392"/>
            <a:ext cx="3265071" cy="293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24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DFA99FC8-AA01-5846-9BB1-DCCF8ED22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280" y="570905"/>
            <a:ext cx="5750171" cy="47654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ENFERMEDAD DE PARKINSON CRITERIOS DX</a:t>
            </a:r>
          </a:p>
          <a:p>
            <a:pPr marL="0" indent="0">
              <a:buNone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Bradiquinesia</a:t>
            </a:r>
          </a:p>
          <a:p>
            <a:pPr marL="0" indent="0">
              <a:buNone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Rigidez</a:t>
            </a:r>
          </a:p>
          <a:p>
            <a:pPr marL="0" indent="0">
              <a:buNone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Temblor de reposo</a:t>
            </a:r>
          </a:p>
          <a:p>
            <a:pPr marL="0" indent="0">
              <a:buNone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  <a:p>
            <a:pPr marL="0" indent="0">
              <a:buNone/>
            </a:pP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Inicio unilateral</a:t>
            </a:r>
          </a:p>
          <a:p>
            <a:pPr marL="0" indent="0">
              <a:buNone/>
            </a:pP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Curso progresivo lento</a:t>
            </a:r>
          </a:p>
          <a:p>
            <a:pPr marL="0" indent="0">
              <a:buNone/>
            </a:pP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Persistencia de síntomas de predominio unilateral</a:t>
            </a:r>
          </a:p>
          <a:p>
            <a:pPr marL="0" indent="0">
              <a:buNone/>
            </a:pP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Temblor de reposo</a:t>
            </a:r>
          </a:p>
          <a:p>
            <a:pPr marL="0" indent="0">
              <a:buNone/>
            </a:pP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Inestabilidad postural de progresión lenta</a:t>
            </a:r>
          </a:p>
          <a:p>
            <a:pPr marL="0" indent="0">
              <a:buNone/>
            </a:pP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Respuesta a levodopa (&gt;70%) por al menos 5 años</a:t>
            </a:r>
          </a:p>
          <a:p>
            <a:pPr marL="0" indent="0">
              <a:buNone/>
            </a:pP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Disquinesias producidas por la levodopa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7ED03AA-4475-1B42-BF76-CBFD152B3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5027" y="117874"/>
            <a:ext cx="3376246" cy="1205057"/>
          </a:xfrm>
        </p:spPr>
        <p:txBody>
          <a:bodyPr/>
          <a:lstStyle/>
          <a:p>
            <a:r>
              <a:rPr lang="es-CO" sz="2000" dirty="0">
                <a:solidFill>
                  <a:schemeClr val="tx1"/>
                </a:solidFill>
              </a:rPr>
              <a:t>SINTOMAS NO MOTORES </a:t>
            </a:r>
            <a:br>
              <a:rPr lang="es-CO" sz="2000" dirty="0">
                <a:solidFill>
                  <a:schemeClr val="tx1"/>
                </a:solidFill>
              </a:rPr>
            </a:br>
            <a:r>
              <a:rPr lang="es-CO" sz="2000" dirty="0">
                <a:solidFill>
                  <a:schemeClr val="tx1"/>
                </a:solidFill>
              </a:rPr>
              <a:t>E. PARKINSON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173907-A3C5-6F4A-A2E5-1877E09C5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414" y="289551"/>
            <a:ext cx="1298595" cy="1011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49DB4F-1ABD-99C9-E0D9-116FD734EBCF}"/>
              </a:ext>
            </a:extLst>
          </p:cNvPr>
          <p:cNvSpPr txBox="1"/>
          <p:nvPr/>
        </p:nvSpPr>
        <p:spPr>
          <a:xfrm>
            <a:off x="8273430" y="1868620"/>
            <a:ext cx="382784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Criterios de Exclusión</a:t>
            </a:r>
          </a:p>
          <a:p>
            <a:r>
              <a:rPr lang="es-CO" dirty="0"/>
              <a:t>Causa específica de los síntomas</a:t>
            </a:r>
          </a:p>
          <a:p>
            <a:r>
              <a:rPr lang="es-CO" b="1" dirty="0"/>
              <a:t>Desde el inicio (antes de 3 años)</a:t>
            </a:r>
          </a:p>
          <a:p>
            <a:r>
              <a:rPr lang="es-CO" dirty="0"/>
              <a:t>Síntomas bilaterales simétricos</a:t>
            </a:r>
          </a:p>
          <a:p>
            <a:r>
              <a:rPr lang="es-CO" dirty="0"/>
              <a:t>Caídas frecuentes </a:t>
            </a:r>
          </a:p>
          <a:p>
            <a:r>
              <a:rPr lang="es-CO" dirty="0"/>
              <a:t>Congelamiento de la marcha</a:t>
            </a:r>
          </a:p>
          <a:p>
            <a:r>
              <a:rPr lang="es-CO" dirty="0"/>
              <a:t>Síncopes y/o alteraciones de esfínteres</a:t>
            </a:r>
          </a:p>
          <a:p>
            <a:r>
              <a:rPr lang="es-CO" dirty="0"/>
              <a:t>Parálisis de la mirada vertical</a:t>
            </a:r>
          </a:p>
          <a:p>
            <a:r>
              <a:rPr lang="es-CO" dirty="0"/>
              <a:t>Alucinaciones</a:t>
            </a:r>
          </a:p>
          <a:p>
            <a:r>
              <a:rPr lang="es-CO" dirty="0"/>
              <a:t>Psicosis</a:t>
            </a:r>
          </a:p>
          <a:p>
            <a:r>
              <a:rPr lang="es-CO" dirty="0"/>
              <a:t>Demencia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8925E5-8A1E-40D1-E165-8FA817CAA48E}"/>
              </a:ext>
            </a:extLst>
          </p:cNvPr>
          <p:cNvSpPr txBox="1"/>
          <p:nvPr/>
        </p:nvSpPr>
        <p:spPr>
          <a:xfrm>
            <a:off x="1600200" y="5556735"/>
            <a:ext cx="32303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CONFIABILIDAD DEL DX</a:t>
            </a:r>
          </a:p>
          <a:p>
            <a:r>
              <a:rPr lang="es-CO" dirty="0"/>
              <a:t>DEFINITIVO (ESTANDAR DE ORO)</a:t>
            </a:r>
          </a:p>
          <a:p>
            <a:r>
              <a:rPr lang="es-CO" dirty="0"/>
              <a:t>PROBABLE</a:t>
            </a:r>
          </a:p>
          <a:p>
            <a:r>
              <a:rPr lang="es-CO" dirty="0"/>
              <a:t>POSIBLE</a:t>
            </a:r>
          </a:p>
        </p:txBody>
      </p:sp>
    </p:spTree>
    <p:extLst>
      <p:ext uri="{BB962C8B-B14F-4D97-AF65-F5344CB8AC3E}">
        <p14:creationId xmlns:p14="http://schemas.microsoft.com/office/powerpoint/2010/main" val="3503369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2E4B340-4CD8-864A-8E42-6A739FF4E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4190" y="0"/>
            <a:ext cx="50927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C95AFD-83F4-6AC6-441E-C5790802830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0000" contrast="30000"/>
          </a:blip>
          <a:stretch>
            <a:fillRect/>
          </a:stretch>
        </p:blipFill>
        <p:spPr>
          <a:xfrm>
            <a:off x="3464171" y="773723"/>
            <a:ext cx="6325886" cy="5856499"/>
          </a:xfrm>
          <a:prstGeom prst="rect">
            <a:avLst/>
          </a:prstGeom>
        </p:spPr>
      </p:pic>
      <p:sp>
        <p:nvSpPr>
          <p:cNvPr id="9" name="Título 2">
            <a:extLst>
              <a:ext uri="{FF2B5EF4-FFF2-40B4-BE49-F238E27FC236}">
                <a16:creationId xmlns:a16="http://schemas.microsoft.com/office/drawing/2014/main" id="{6631FDB4-35D8-B2EF-2C60-67305347919F}"/>
              </a:ext>
            </a:extLst>
          </p:cNvPr>
          <p:cNvSpPr txBox="1">
            <a:spLocks/>
          </p:cNvSpPr>
          <p:nvPr/>
        </p:nvSpPr>
        <p:spPr>
          <a:xfrm>
            <a:off x="330198" y="2805730"/>
            <a:ext cx="2874478" cy="72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C5AF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es-CO" sz="1800" dirty="0"/>
              <a:t>SINTOMAS NO MOTORES </a:t>
            </a:r>
            <a:br>
              <a:rPr lang="es-CO" sz="1800" dirty="0"/>
            </a:br>
            <a:r>
              <a:rPr lang="es-CO" sz="1800" dirty="0"/>
              <a:t>E. PARKINSON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D05234-239B-5DAA-805E-46BBB87A1216}"/>
              </a:ext>
            </a:extLst>
          </p:cNvPr>
          <p:cNvSpPr txBox="1"/>
          <p:nvPr/>
        </p:nvSpPr>
        <p:spPr>
          <a:xfrm>
            <a:off x="3854842" y="140679"/>
            <a:ext cx="601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COMPROMISO DE VARIOS SISTEMAS CORPORALES</a:t>
            </a:r>
          </a:p>
        </p:txBody>
      </p:sp>
    </p:spTree>
    <p:extLst>
      <p:ext uri="{BB962C8B-B14F-4D97-AF65-F5344CB8AC3E}">
        <p14:creationId xmlns:p14="http://schemas.microsoft.com/office/powerpoint/2010/main" val="149005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103C48-F3C6-1449-970B-24091524F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20" y="122312"/>
            <a:ext cx="4939511" cy="407527"/>
          </a:xfrm>
        </p:spPr>
        <p:txBody>
          <a:bodyPr>
            <a:normAutofit/>
          </a:bodyPr>
          <a:lstStyle/>
          <a:p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Síntomas no motores en E. Parkinson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81C2F81-C733-744A-B7ED-5957B1597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151137" y="0"/>
            <a:ext cx="10795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25EDCF-421A-D867-5647-212399946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82" y="1016160"/>
            <a:ext cx="2300616" cy="17291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D71966-4AE1-33B4-925D-08802479E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247" y="1016158"/>
            <a:ext cx="2315459" cy="17291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010918-6545-AA02-0A77-A3042BCDDA65}"/>
              </a:ext>
            </a:extLst>
          </p:cNvPr>
          <p:cNvSpPr txBox="1"/>
          <p:nvPr/>
        </p:nvSpPr>
        <p:spPr>
          <a:xfrm>
            <a:off x="153782" y="2982482"/>
            <a:ext cx="4716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Depósito de </a:t>
            </a:r>
            <a:r>
              <a:rPr lang="el-GR" b="1" dirty="0"/>
              <a:t>α</a:t>
            </a:r>
            <a:r>
              <a:rPr lang="es-CO" b="1" dirty="0"/>
              <a:t>-</a:t>
            </a:r>
            <a:r>
              <a:rPr lang="es-CO" b="1" dirty="0" err="1"/>
              <a:t>sinucleina</a:t>
            </a:r>
            <a:r>
              <a:rPr lang="es-CO" b="1" dirty="0"/>
              <a:t> en las neuronas de la </a:t>
            </a:r>
          </a:p>
          <a:p>
            <a:r>
              <a:rPr lang="es-CO" b="1" dirty="0"/>
              <a:t>Substancia </a:t>
            </a:r>
            <a:r>
              <a:rPr lang="es-CO" b="1" dirty="0" err="1"/>
              <a:t>nigra</a:t>
            </a:r>
            <a:r>
              <a:rPr lang="es-CO" b="1" dirty="0"/>
              <a:t>, formando los cuerpos de </a:t>
            </a:r>
            <a:r>
              <a:rPr lang="es-CO" b="1" dirty="0" err="1"/>
              <a:t>Lewi</a:t>
            </a:r>
            <a:endParaRPr lang="es-CO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517FCA-34E8-71B0-0126-AFDED7B3ACB2}"/>
              </a:ext>
            </a:extLst>
          </p:cNvPr>
          <p:cNvSpPr txBox="1"/>
          <p:nvPr/>
        </p:nvSpPr>
        <p:spPr>
          <a:xfrm>
            <a:off x="5776956" y="162369"/>
            <a:ext cx="3409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Neuropatología de la E. Parkinson</a:t>
            </a:r>
          </a:p>
        </p:txBody>
      </p:sp>
      <p:pic>
        <p:nvPicPr>
          <p:cNvPr id="13" name="Picture 12" descr="A diagram of the brain&#10;&#10;Description automatically generated">
            <a:extLst>
              <a:ext uri="{FF2B5EF4-FFF2-40B4-BE49-F238E27FC236}">
                <a16:creationId xmlns:a16="http://schemas.microsoft.com/office/drawing/2014/main" id="{AE8134AA-E2BF-C6B8-4D11-ADE44909B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94135" y="1242345"/>
            <a:ext cx="5887762" cy="32014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EC0F4C-60A9-418D-621F-BF8E2B4EA6B2}"/>
              </a:ext>
            </a:extLst>
          </p:cNvPr>
          <p:cNvSpPr txBox="1"/>
          <p:nvPr/>
        </p:nvSpPr>
        <p:spPr>
          <a:xfrm>
            <a:off x="2632099" y="4674545"/>
            <a:ext cx="76874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Hipótesis de </a:t>
            </a:r>
            <a:r>
              <a:rPr lang="es-CO" b="1" dirty="0" err="1"/>
              <a:t>Heiko</a:t>
            </a:r>
            <a:r>
              <a:rPr lang="es-CO" b="1" dirty="0"/>
              <a:t> </a:t>
            </a:r>
            <a:r>
              <a:rPr lang="es-CO" b="1" dirty="0" err="1"/>
              <a:t>Braak</a:t>
            </a:r>
            <a:r>
              <a:rPr lang="es-CO" b="1" dirty="0"/>
              <a:t>: Los cuerpos de </a:t>
            </a:r>
            <a:r>
              <a:rPr lang="es-CO" b="1" dirty="0" err="1"/>
              <a:t>Lewi</a:t>
            </a:r>
            <a:r>
              <a:rPr lang="es-CO" b="1" dirty="0"/>
              <a:t> se depositan primero en la parte</a:t>
            </a:r>
          </a:p>
          <a:p>
            <a:r>
              <a:rPr lang="es-CO" b="1" dirty="0"/>
              <a:t> baja del bulbo </a:t>
            </a:r>
            <a:r>
              <a:rPr lang="es-CO" b="1" dirty="0" err="1"/>
              <a:t>raquideo</a:t>
            </a:r>
            <a:r>
              <a:rPr lang="es-CO" b="1" dirty="0"/>
              <a:t> (DMX) y en el bulbo olfatorio (OB). Luego afecta</a:t>
            </a:r>
          </a:p>
          <a:p>
            <a:r>
              <a:rPr lang="es-CO" b="1" dirty="0"/>
              <a:t> la substancia </a:t>
            </a:r>
            <a:r>
              <a:rPr lang="es-CO" b="1" dirty="0" err="1"/>
              <a:t>nigra</a:t>
            </a:r>
            <a:r>
              <a:rPr lang="es-CO" b="1" dirty="0"/>
              <a:t> compacta en el mesencéfalo (SN) y después la corteza</a:t>
            </a:r>
          </a:p>
          <a:p>
            <a:r>
              <a:rPr lang="es-CO" b="1" dirty="0"/>
              <a:t> cerebral frontal (BFB) y la corteza occipital. Igual diseminación sigue la</a:t>
            </a:r>
          </a:p>
          <a:p>
            <a:r>
              <a:rPr lang="es-CO" b="1" dirty="0"/>
              <a:t> neurodegeneración.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954634-4DEB-7403-E024-F3D38B1DB18A}"/>
              </a:ext>
            </a:extLst>
          </p:cNvPr>
          <p:cNvSpPr txBox="1"/>
          <p:nvPr/>
        </p:nvSpPr>
        <p:spPr>
          <a:xfrm>
            <a:off x="997002" y="6375792"/>
            <a:ext cx="10394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Brettschneider, J. </a:t>
            </a:r>
            <a:r>
              <a:rPr lang="en-US" sz="9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 </a:t>
            </a:r>
            <a:r>
              <a:rPr lang="en-US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Spreading of pathology in neurodegenerative diseases: a focus on human studies. </a:t>
            </a:r>
            <a:r>
              <a:rPr lang="en-US" sz="9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Nat. Rev. </a:t>
            </a:r>
            <a:r>
              <a:rPr lang="en-US" sz="900" b="1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Neurosci</a:t>
            </a:r>
            <a:r>
              <a:rPr lang="en-US" sz="9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16, 109–120 (2015). </a:t>
            </a:r>
          </a:p>
          <a:p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Schapira, A. H.,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Olanow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C. W.,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Greenamyre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T. &amp; Bezard, E.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Slowing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neurodegeneration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Parkinson’s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Huntington’s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future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therapeutic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perspectives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O" sz="9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Lancet 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384, 545–555 (2014). </a:t>
            </a:r>
            <a:endParaRPr lang="es-CO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257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103C48-F3C6-1449-970B-24091524F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20" y="122312"/>
            <a:ext cx="4939511" cy="407527"/>
          </a:xfrm>
        </p:spPr>
        <p:txBody>
          <a:bodyPr>
            <a:normAutofit/>
          </a:bodyPr>
          <a:lstStyle/>
          <a:p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Síntomas no motores en E. Parkinson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81C2F81-C733-744A-B7ED-5957B1597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151137" y="0"/>
            <a:ext cx="10795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517FCA-34E8-71B0-0126-AFDED7B3ACB2}"/>
              </a:ext>
            </a:extLst>
          </p:cNvPr>
          <p:cNvSpPr txBox="1"/>
          <p:nvPr/>
        </p:nvSpPr>
        <p:spPr>
          <a:xfrm>
            <a:off x="5776956" y="162369"/>
            <a:ext cx="3409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Neuropatología de la E. Parkinson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D9EE4C-4B9A-108C-3ADF-879DABBCD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26" y="918022"/>
            <a:ext cx="6704334" cy="48304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555616-997C-4E4A-F6B5-94B278958289}"/>
              </a:ext>
            </a:extLst>
          </p:cNvPr>
          <p:cNvSpPr txBox="1"/>
          <p:nvPr/>
        </p:nvSpPr>
        <p:spPr>
          <a:xfrm>
            <a:off x="7285131" y="1811708"/>
            <a:ext cx="37167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Esquema hipotético de la conexión</a:t>
            </a:r>
          </a:p>
          <a:p>
            <a:r>
              <a:rPr lang="es-CO" b="1" dirty="0"/>
              <a:t> intestino cerebro vía nervio vago</a:t>
            </a:r>
          </a:p>
          <a:p>
            <a:r>
              <a:rPr lang="es-CO" b="1" dirty="0"/>
              <a:t> que explicaría los primeros síntomas</a:t>
            </a:r>
          </a:p>
          <a:p>
            <a:r>
              <a:rPr lang="es-CO" b="1" dirty="0"/>
              <a:t> no motores de la E. Parkinson</a:t>
            </a:r>
          </a:p>
          <a:p>
            <a:r>
              <a:rPr lang="es-CO" b="1" dirty="0"/>
              <a:t>La constipación, problemas urinarios</a:t>
            </a:r>
          </a:p>
          <a:p>
            <a:r>
              <a:rPr lang="es-CO" b="1" dirty="0"/>
              <a:t> y el dolor articular sin artritis.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D93E4D-F1A6-FCE1-D395-D63593439674}"/>
              </a:ext>
            </a:extLst>
          </p:cNvPr>
          <p:cNvSpPr txBox="1"/>
          <p:nvPr/>
        </p:nvSpPr>
        <p:spPr>
          <a:xfrm>
            <a:off x="59820" y="6408851"/>
            <a:ext cx="11271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Braak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H., Sastre, M.,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Bohl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R., de Vos, R. A. &amp; Del, T. K.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Parkinson’s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lesions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dorsal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horn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I,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involvement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parasympathetic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sympathetic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pre- and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postganglionic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neurons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O" sz="9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Acta </a:t>
            </a:r>
            <a:r>
              <a:rPr lang="es-CO" sz="900" b="1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Neuropathol</a:t>
            </a:r>
            <a:r>
              <a:rPr lang="es-CO" sz="9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113, 421–429 (2007).</a:t>
            </a:r>
          </a:p>
          <a:p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Schapira AHV,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Chaudhuri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KR, Jenner P. Non-motor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Parkinson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Neurosci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2017 Jul;18(7):435-450.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10.1038/nrn.2017.62. 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CO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69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103C48-F3C6-1449-970B-24091524F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20" y="122312"/>
            <a:ext cx="4939511" cy="407527"/>
          </a:xfrm>
        </p:spPr>
        <p:txBody>
          <a:bodyPr>
            <a:normAutofit/>
          </a:bodyPr>
          <a:lstStyle/>
          <a:p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Síntomas no motores en E. Parkinson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81C2F81-C733-744A-B7ED-5957B1597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151137" y="0"/>
            <a:ext cx="10795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517FCA-34E8-71B0-0126-AFDED7B3ACB2}"/>
              </a:ext>
            </a:extLst>
          </p:cNvPr>
          <p:cNvSpPr txBox="1"/>
          <p:nvPr/>
        </p:nvSpPr>
        <p:spPr>
          <a:xfrm>
            <a:off x="5776956" y="162369"/>
            <a:ext cx="3409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Neuropatología de la E. Parkinson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555616-997C-4E4A-F6B5-94B278958289}"/>
              </a:ext>
            </a:extLst>
          </p:cNvPr>
          <p:cNvSpPr txBox="1"/>
          <p:nvPr/>
        </p:nvSpPr>
        <p:spPr>
          <a:xfrm>
            <a:off x="7285131" y="1811708"/>
            <a:ext cx="36822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Esquema hipotético de la conexión</a:t>
            </a:r>
          </a:p>
          <a:p>
            <a:r>
              <a:rPr lang="es-CO" b="1" dirty="0"/>
              <a:t> intestino cerebro vía nervio vago</a:t>
            </a:r>
          </a:p>
          <a:p>
            <a:r>
              <a:rPr lang="es-CO" b="1" dirty="0"/>
              <a:t> que explicaría la vía de entrada de</a:t>
            </a:r>
          </a:p>
          <a:p>
            <a:r>
              <a:rPr lang="es-CO" b="1" dirty="0"/>
              <a:t> factores tóxicos ambientales como</a:t>
            </a:r>
          </a:p>
          <a:p>
            <a:r>
              <a:rPr lang="es-CO" b="1" dirty="0"/>
              <a:t> causa de la E. Parkinson</a:t>
            </a:r>
          </a:p>
          <a:p>
            <a:r>
              <a:rPr lang="es-CO" b="1" dirty="0"/>
              <a:t> y los primeros síntomas</a:t>
            </a:r>
          </a:p>
          <a:p>
            <a:r>
              <a:rPr lang="es-CO" b="1" dirty="0"/>
              <a:t> no motores de la E. Parkinson:</a:t>
            </a:r>
          </a:p>
          <a:p>
            <a:endParaRPr lang="es-CO" b="1" dirty="0"/>
          </a:p>
          <a:p>
            <a:r>
              <a:rPr lang="es-CO" b="1" dirty="0"/>
              <a:t>La constipación, problemas urinarios</a:t>
            </a:r>
          </a:p>
          <a:p>
            <a:r>
              <a:rPr lang="es-CO" b="1" dirty="0"/>
              <a:t> y el dolor articular sin artritis.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D93E4D-F1A6-FCE1-D395-D63593439674}"/>
              </a:ext>
            </a:extLst>
          </p:cNvPr>
          <p:cNvSpPr txBox="1"/>
          <p:nvPr/>
        </p:nvSpPr>
        <p:spPr>
          <a:xfrm>
            <a:off x="68366" y="6272115"/>
            <a:ext cx="1127190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Braak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H., Sastre, M.,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Bohl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R., de Vos, R. A. &amp; Del, T. K.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Parkinson’s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lesions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dorsal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horn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I,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involvement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parasympathetic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sympathetic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pre- and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postganglionic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neurons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O" sz="9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Acta </a:t>
            </a:r>
            <a:r>
              <a:rPr lang="es-CO" sz="900" b="1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Neuropathol</a:t>
            </a:r>
            <a:r>
              <a:rPr lang="es-CO" sz="9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113, 421–429 (2007).</a:t>
            </a:r>
          </a:p>
          <a:p>
            <a:r>
              <a:rPr lang="es-CO" sz="900" b="1" i="0" u="none" strike="noStrike" baseline="0" dirty="0">
                <a:solidFill>
                  <a:srgbClr val="000000"/>
                </a:solidFill>
              </a:rPr>
              <a:t>- </a:t>
            </a:r>
            <a:r>
              <a:rPr lang="es-CO" sz="900" b="1" i="0" u="none" strike="noStrike" baseline="0" dirty="0" err="1">
                <a:solidFill>
                  <a:srgbClr val="000000"/>
                </a:solidFill>
              </a:rPr>
              <a:t>Klingelhoefer</a:t>
            </a:r>
            <a:r>
              <a:rPr lang="es-CO" sz="900" b="1" i="0" u="none" strike="noStrike" baseline="0" dirty="0">
                <a:solidFill>
                  <a:srgbClr val="000000"/>
                </a:solidFill>
              </a:rPr>
              <a:t>, L. &amp; </a:t>
            </a:r>
            <a:r>
              <a:rPr lang="es-CO" sz="900" b="1" i="0" u="none" strike="noStrike" baseline="0" dirty="0" err="1">
                <a:solidFill>
                  <a:srgbClr val="000000"/>
                </a:solidFill>
              </a:rPr>
              <a:t>Reichmann</a:t>
            </a:r>
            <a:r>
              <a:rPr lang="es-CO" sz="900" b="1" i="0" u="none" strike="noStrike" baseline="0" dirty="0">
                <a:solidFill>
                  <a:srgbClr val="000000"/>
                </a:solidFill>
              </a:rPr>
              <a:t>, H. </a:t>
            </a:r>
            <a:r>
              <a:rPr lang="es-CO" sz="900" b="1" i="0" u="none" strike="noStrike" baseline="0" dirty="0" err="1">
                <a:solidFill>
                  <a:srgbClr val="000000"/>
                </a:solidFill>
              </a:rPr>
              <a:t>Pathogenesis</a:t>
            </a:r>
            <a:r>
              <a:rPr lang="es-CO" sz="900" b="1" i="0" u="none" strike="noStrike" baseline="0" dirty="0">
                <a:solidFill>
                  <a:srgbClr val="000000"/>
                </a:solidFill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</a:rPr>
              <a:t>of</a:t>
            </a:r>
            <a:r>
              <a:rPr lang="es-CO" sz="900" b="1" i="0" u="none" strike="noStrike" baseline="0" dirty="0">
                <a:solidFill>
                  <a:srgbClr val="000000"/>
                </a:solidFill>
              </a:rPr>
              <a:t> Parkinson </a:t>
            </a:r>
            <a:r>
              <a:rPr lang="es-CO" sz="900" b="1" i="0" u="none" strike="noStrike" baseline="0" dirty="0" err="1">
                <a:solidFill>
                  <a:srgbClr val="000000"/>
                </a:solidFill>
              </a:rPr>
              <a:t>disease</a:t>
            </a:r>
            <a:r>
              <a:rPr lang="es-CO" sz="900" b="1" i="0" u="none" strike="noStrike" baseline="0" dirty="0">
                <a:solidFill>
                  <a:srgbClr val="000000"/>
                </a:solidFill>
              </a:rPr>
              <a:t> — </a:t>
            </a:r>
            <a:r>
              <a:rPr lang="es-CO" sz="900" b="1" i="0" u="none" strike="noStrike" baseline="0" dirty="0" err="1">
                <a:solidFill>
                  <a:srgbClr val="000000"/>
                </a:solidFill>
              </a:rPr>
              <a:t>the</a:t>
            </a:r>
            <a:r>
              <a:rPr lang="es-CO" sz="900" b="1" i="0" u="none" strike="noStrike" baseline="0" dirty="0">
                <a:solidFill>
                  <a:srgbClr val="000000"/>
                </a:solidFill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</a:rPr>
              <a:t>gut</a:t>
            </a:r>
            <a:r>
              <a:rPr lang="es-CO" sz="900" b="1" i="0" u="none" strike="noStrike" baseline="0" dirty="0">
                <a:solidFill>
                  <a:srgbClr val="000000"/>
                </a:solidFill>
              </a:rPr>
              <a:t>–</a:t>
            </a:r>
            <a:r>
              <a:rPr lang="es-CO" sz="900" b="1" i="0" u="none" strike="noStrike" baseline="0" dirty="0" err="1">
                <a:solidFill>
                  <a:srgbClr val="000000"/>
                </a:solidFill>
              </a:rPr>
              <a:t>brain</a:t>
            </a:r>
            <a:r>
              <a:rPr lang="es-CO" sz="900" b="1" i="0" u="none" strike="noStrike" baseline="0" dirty="0">
                <a:solidFill>
                  <a:srgbClr val="000000"/>
                </a:solidFill>
              </a:rPr>
              <a:t> axis and </a:t>
            </a:r>
            <a:r>
              <a:rPr lang="es-CO" sz="900" b="1" i="0" u="none" strike="noStrike" baseline="0" dirty="0" err="1">
                <a:solidFill>
                  <a:srgbClr val="000000"/>
                </a:solidFill>
              </a:rPr>
              <a:t>environmental</a:t>
            </a:r>
            <a:r>
              <a:rPr lang="es-CO" sz="900" b="1" i="0" u="none" strike="noStrike" baseline="0" dirty="0">
                <a:solidFill>
                  <a:srgbClr val="000000"/>
                </a:solidFill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</a:rPr>
              <a:t>factors</a:t>
            </a:r>
            <a:r>
              <a:rPr lang="es-CO" sz="900" b="1" i="0" u="none" strike="noStrike" baseline="0" dirty="0">
                <a:solidFill>
                  <a:srgbClr val="000000"/>
                </a:solidFill>
              </a:rPr>
              <a:t>. </a:t>
            </a:r>
            <a:r>
              <a:rPr lang="es-CO" sz="900" b="1" i="1" u="none" strike="noStrike" baseline="0" dirty="0" err="1">
                <a:solidFill>
                  <a:srgbClr val="000000"/>
                </a:solidFill>
              </a:rPr>
              <a:t>Nat</a:t>
            </a:r>
            <a:r>
              <a:rPr lang="es-CO" sz="900" b="1" i="1" u="none" strike="noStrike" baseline="0" dirty="0">
                <a:solidFill>
                  <a:srgbClr val="000000"/>
                </a:solidFill>
              </a:rPr>
              <a:t>. Rev. Neurol. </a:t>
            </a:r>
            <a:r>
              <a:rPr lang="es-CO" sz="900" b="1" i="0" u="none" strike="noStrike" baseline="0" dirty="0">
                <a:solidFill>
                  <a:srgbClr val="000000"/>
                </a:solidFill>
              </a:rPr>
              <a:t>11, 625–636 (2015). </a:t>
            </a:r>
            <a:r>
              <a:rPr lang="es-CO" sz="900" b="1" i="0" u="none" strike="noStrike" baseline="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</a:p>
          <a:p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Schapira AHV,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Chaudhuri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KR, Jenner P. Non-motor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Parkinson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Neurosci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2017 Jul;18(7):435-450.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10.1038/nrn.2017.62. </a:t>
            </a:r>
            <a:endParaRPr lang="es-CO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diagram of the internal organs&#10;&#10;Description automatically generated">
            <a:extLst>
              <a:ext uri="{FF2B5EF4-FFF2-40B4-BE49-F238E27FC236}">
                <a16:creationId xmlns:a16="http://schemas.microsoft.com/office/drawing/2014/main" id="{FB8B3934-BBBE-6567-63AE-2E18E8B06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0538" y="792622"/>
            <a:ext cx="5502054" cy="532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05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103C48-F3C6-1449-970B-24091524F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20" y="122312"/>
            <a:ext cx="4939511" cy="407527"/>
          </a:xfrm>
        </p:spPr>
        <p:txBody>
          <a:bodyPr>
            <a:normAutofit/>
          </a:bodyPr>
          <a:lstStyle/>
          <a:p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Síntomas no motores en E. Parkinson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81C2F81-C733-744A-B7ED-5957B1597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151137" y="0"/>
            <a:ext cx="10795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517FCA-34E8-71B0-0126-AFDED7B3ACB2}"/>
              </a:ext>
            </a:extLst>
          </p:cNvPr>
          <p:cNvSpPr txBox="1"/>
          <p:nvPr/>
        </p:nvSpPr>
        <p:spPr>
          <a:xfrm>
            <a:off x="5776956" y="162369"/>
            <a:ext cx="3409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Neuropatología de la E. Parkinson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D93E4D-F1A6-FCE1-D395-D63593439674}"/>
              </a:ext>
            </a:extLst>
          </p:cNvPr>
          <p:cNvSpPr txBox="1"/>
          <p:nvPr/>
        </p:nvSpPr>
        <p:spPr>
          <a:xfrm>
            <a:off x="68366" y="6272115"/>
            <a:ext cx="1127190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Braak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H., Sastre, M.,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Bohl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R., de Vos, R. A. &amp; Del, T. K.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Parkinson’s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lesions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dorsal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horn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I,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involvement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parasympathetic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sympathetic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pre- and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postganglionic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neurons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O" sz="9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Acta </a:t>
            </a:r>
            <a:r>
              <a:rPr lang="es-CO" sz="900" b="1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Neuropathol</a:t>
            </a:r>
            <a:r>
              <a:rPr lang="es-CO" sz="9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113, 421–429 (2007)</a:t>
            </a:r>
          </a:p>
          <a:p>
            <a:r>
              <a:rPr lang="es-CO" sz="900" b="1" i="0" u="none" strike="noStrike" baseline="0" dirty="0">
                <a:solidFill>
                  <a:srgbClr val="000000"/>
                </a:solidFill>
              </a:rPr>
              <a:t>- </a:t>
            </a:r>
            <a:r>
              <a:rPr lang="es-CO" sz="900" b="1" i="0" u="none" strike="noStrike" baseline="0" dirty="0" err="1">
                <a:solidFill>
                  <a:srgbClr val="000000"/>
                </a:solidFill>
              </a:rPr>
              <a:t>Klingelhoefer</a:t>
            </a:r>
            <a:r>
              <a:rPr lang="es-CO" sz="900" b="1" i="0" u="none" strike="noStrike" baseline="0" dirty="0">
                <a:solidFill>
                  <a:srgbClr val="000000"/>
                </a:solidFill>
              </a:rPr>
              <a:t>, L. &amp; </a:t>
            </a:r>
            <a:r>
              <a:rPr lang="es-CO" sz="900" b="1" i="0" u="none" strike="noStrike" baseline="0" dirty="0" err="1">
                <a:solidFill>
                  <a:srgbClr val="000000"/>
                </a:solidFill>
              </a:rPr>
              <a:t>Reichmann</a:t>
            </a:r>
            <a:r>
              <a:rPr lang="es-CO" sz="900" b="1" i="0" u="none" strike="noStrike" baseline="0" dirty="0">
                <a:solidFill>
                  <a:srgbClr val="000000"/>
                </a:solidFill>
              </a:rPr>
              <a:t>, H. </a:t>
            </a:r>
            <a:r>
              <a:rPr lang="es-CO" sz="900" b="1" i="0" u="none" strike="noStrike" baseline="0" dirty="0" err="1">
                <a:solidFill>
                  <a:srgbClr val="000000"/>
                </a:solidFill>
              </a:rPr>
              <a:t>Pathogenesis</a:t>
            </a:r>
            <a:r>
              <a:rPr lang="es-CO" sz="900" b="1" i="0" u="none" strike="noStrike" baseline="0" dirty="0">
                <a:solidFill>
                  <a:srgbClr val="000000"/>
                </a:solidFill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</a:rPr>
              <a:t>of</a:t>
            </a:r>
            <a:r>
              <a:rPr lang="es-CO" sz="900" b="1" i="0" u="none" strike="noStrike" baseline="0" dirty="0">
                <a:solidFill>
                  <a:srgbClr val="000000"/>
                </a:solidFill>
              </a:rPr>
              <a:t> Parkinson </a:t>
            </a:r>
            <a:r>
              <a:rPr lang="es-CO" sz="900" b="1" i="0" u="none" strike="noStrike" baseline="0" dirty="0" err="1">
                <a:solidFill>
                  <a:srgbClr val="000000"/>
                </a:solidFill>
              </a:rPr>
              <a:t>disease</a:t>
            </a:r>
            <a:r>
              <a:rPr lang="es-CO" sz="900" b="1" i="0" u="none" strike="noStrike" baseline="0" dirty="0">
                <a:solidFill>
                  <a:srgbClr val="000000"/>
                </a:solidFill>
              </a:rPr>
              <a:t> — </a:t>
            </a:r>
            <a:r>
              <a:rPr lang="es-CO" sz="900" b="1" i="0" u="none" strike="noStrike" baseline="0" dirty="0" err="1">
                <a:solidFill>
                  <a:srgbClr val="000000"/>
                </a:solidFill>
              </a:rPr>
              <a:t>the</a:t>
            </a:r>
            <a:r>
              <a:rPr lang="es-CO" sz="900" b="1" i="0" u="none" strike="noStrike" baseline="0" dirty="0">
                <a:solidFill>
                  <a:srgbClr val="000000"/>
                </a:solidFill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</a:rPr>
              <a:t>gut</a:t>
            </a:r>
            <a:r>
              <a:rPr lang="es-CO" sz="900" b="1" i="0" u="none" strike="noStrike" baseline="0" dirty="0">
                <a:solidFill>
                  <a:srgbClr val="000000"/>
                </a:solidFill>
              </a:rPr>
              <a:t>–</a:t>
            </a:r>
            <a:r>
              <a:rPr lang="es-CO" sz="900" b="1" i="0" u="none" strike="noStrike" baseline="0" dirty="0" err="1">
                <a:solidFill>
                  <a:srgbClr val="000000"/>
                </a:solidFill>
              </a:rPr>
              <a:t>brain</a:t>
            </a:r>
            <a:r>
              <a:rPr lang="es-CO" sz="900" b="1" i="0" u="none" strike="noStrike" baseline="0" dirty="0">
                <a:solidFill>
                  <a:srgbClr val="000000"/>
                </a:solidFill>
              </a:rPr>
              <a:t> axis and </a:t>
            </a:r>
            <a:r>
              <a:rPr lang="es-CO" sz="900" b="1" i="0" u="none" strike="noStrike" baseline="0" dirty="0" err="1">
                <a:solidFill>
                  <a:srgbClr val="000000"/>
                </a:solidFill>
              </a:rPr>
              <a:t>environmental</a:t>
            </a:r>
            <a:r>
              <a:rPr lang="es-CO" sz="900" b="1" i="0" u="none" strike="noStrike" baseline="0" dirty="0">
                <a:solidFill>
                  <a:srgbClr val="000000"/>
                </a:solidFill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</a:rPr>
              <a:t>factors</a:t>
            </a:r>
            <a:r>
              <a:rPr lang="es-CO" sz="900" b="1" i="0" u="none" strike="noStrike" baseline="0" dirty="0">
                <a:solidFill>
                  <a:srgbClr val="000000"/>
                </a:solidFill>
              </a:rPr>
              <a:t>. </a:t>
            </a:r>
            <a:r>
              <a:rPr lang="es-CO" sz="900" b="1" i="1" u="none" strike="noStrike" baseline="0" dirty="0" err="1">
                <a:solidFill>
                  <a:srgbClr val="000000"/>
                </a:solidFill>
              </a:rPr>
              <a:t>Nat</a:t>
            </a:r>
            <a:r>
              <a:rPr lang="es-CO" sz="900" b="1" i="1" u="none" strike="noStrike" baseline="0" dirty="0">
                <a:solidFill>
                  <a:srgbClr val="000000"/>
                </a:solidFill>
              </a:rPr>
              <a:t>. Rev. Neurol. </a:t>
            </a:r>
            <a:r>
              <a:rPr lang="es-CO" sz="900" b="1" i="0" u="none" strike="noStrike" baseline="0" dirty="0">
                <a:solidFill>
                  <a:srgbClr val="000000"/>
                </a:solidFill>
              </a:rPr>
              <a:t>11, 625–636 (2015). </a:t>
            </a:r>
            <a:r>
              <a:rPr lang="es-CO" sz="900" b="1" i="0" u="none" strike="noStrike" baseline="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</a:p>
          <a:p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Schapira AHV,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Chaudhuri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KR, Jenner P. Non-motor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Parkinson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Neurosci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2017 Jul;18(7):435-450.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10.1038/nrn.2017.62. </a:t>
            </a:r>
            <a:endParaRPr lang="es-CO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Diagram of a diagram of the human body&#10;&#10;Description automatically generated">
            <a:extLst>
              <a:ext uri="{FF2B5EF4-FFF2-40B4-BE49-F238E27FC236}">
                <a16:creationId xmlns:a16="http://schemas.microsoft.com/office/drawing/2014/main" id="{BFF498D7-7406-385F-D529-0DB044E1F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653" y="686309"/>
            <a:ext cx="9398977" cy="4066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C892C6-C5D3-A32C-BE96-C8CC929CC854}"/>
              </a:ext>
            </a:extLst>
          </p:cNvPr>
          <p:cNvSpPr txBox="1"/>
          <p:nvPr/>
        </p:nvSpPr>
        <p:spPr>
          <a:xfrm>
            <a:off x="202224" y="5117121"/>
            <a:ext cx="10197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Hipótesis de entrada de factores tóxicos ambientales vía intestinal, vía olfatoria, o ambas: agua pesada, </a:t>
            </a:r>
          </a:p>
          <a:p>
            <a:r>
              <a:rPr lang="es-CO" b="1" dirty="0"/>
              <a:t> pesticidas, metales pesados, alteraciones de microbiota con inflamación intestinal, grasas saturadas, etc.</a:t>
            </a:r>
          </a:p>
        </p:txBody>
      </p:sp>
    </p:spTree>
    <p:extLst>
      <p:ext uri="{BB962C8B-B14F-4D97-AF65-F5344CB8AC3E}">
        <p14:creationId xmlns:p14="http://schemas.microsoft.com/office/powerpoint/2010/main" val="2827458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103C48-F3C6-1449-970B-24091524F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20" y="122312"/>
            <a:ext cx="4939511" cy="407527"/>
          </a:xfrm>
        </p:spPr>
        <p:txBody>
          <a:bodyPr>
            <a:normAutofit/>
          </a:bodyPr>
          <a:lstStyle/>
          <a:p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Síntomas no motores en E. Parkinson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81C2F81-C733-744A-B7ED-5957B1597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151137" y="0"/>
            <a:ext cx="10795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D93E4D-F1A6-FCE1-D395-D63593439674}"/>
              </a:ext>
            </a:extLst>
          </p:cNvPr>
          <p:cNvSpPr txBox="1"/>
          <p:nvPr/>
        </p:nvSpPr>
        <p:spPr>
          <a:xfrm>
            <a:off x="68366" y="6272115"/>
            <a:ext cx="1127190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Braak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H., Sastre, M.,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Bohl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R., de Vos, R. A. &amp; Del, T. K.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Parkinson’s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lesions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dorsal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horn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I,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involvement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parasympathetic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sympathetic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pre- and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postganglionic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neurons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O" sz="9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Acta </a:t>
            </a:r>
            <a:r>
              <a:rPr lang="es-CO" sz="900" b="1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Neuropathol</a:t>
            </a:r>
            <a:r>
              <a:rPr lang="es-CO" sz="9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O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113, 421–429 (2007)</a:t>
            </a:r>
          </a:p>
          <a:p>
            <a:r>
              <a:rPr lang="es-CO" sz="900" b="1" i="0" dirty="0">
                <a:solidFill>
                  <a:srgbClr val="212121"/>
                </a:solidFill>
                <a:effectLst/>
              </a:rPr>
              <a:t>- </a:t>
            </a:r>
            <a:r>
              <a:rPr lang="es-CO" sz="900" b="1" i="0" dirty="0" err="1">
                <a:solidFill>
                  <a:srgbClr val="212121"/>
                </a:solidFill>
                <a:effectLst/>
              </a:rPr>
              <a:t>Leite</a:t>
            </a:r>
            <a:r>
              <a:rPr lang="es-CO" sz="900" b="1" i="0" dirty="0">
                <a:solidFill>
                  <a:srgbClr val="212121"/>
                </a:solidFill>
                <a:effectLst/>
              </a:rPr>
              <a:t> Silva ABR, et al. Premotor, </a:t>
            </a:r>
            <a:r>
              <a:rPr lang="es-CO" sz="900" b="1" i="0" dirty="0" err="1">
                <a:solidFill>
                  <a:srgbClr val="212121"/>
                </a:solidFill>
                <a:effectLst/>
              </a:rPr>
              <a:t>nonmotor</a:t>
            </a:r>
            <a:r>
              <a:rPr lang="es-CO" sz="900" b="1" i="0" dirty="0">
                <a:solidFill>
                  <a:srgbClr val="212121"/>
                </a:solidFill>
                <a:effectLst/>
              </a:rPr>
              <a:t> and motor </a:t>
            </a:r>
            <a:r>
              <a:rPr lang="es-CO" sz="900" b="1" i="0" dirty="0" err="1">
                <a:solidFill>
                  <a:srgbClr val="212121"/>
                </a:solidFill>
                <a:effectLst/>
              </a:rPr>
              <a:t>symptoms</a:t>
            </a:r>
            <a:r>
              <a:rPr lang="es-CO" sz="900" b="1" i="0" dirty="0">
                <a:solidFill>
                  <a:srgbClr val="212121"/>
                </a:solidFill>
                <a:effectLst/>
              </a:rPr>
              <a:t> </a:t>
            </a:r>
            <a:r>
              <a:rPr lang="es-CO" sz="900" b="1" i="0" dirty="0" err="1">
                <a:solidFill>
                  <a:srgbClr val="212121"/>
                </a:solidFill>
                <a:effectLst/>
              </a:rPr>
              <a:t>of</a:t>
            </a:r>
            <a:r>
              <a:rPr lang="es-CO" sz="900" b="1" i="0" dirty="0">
                <a:solidFill>
                  <a:srgbClr val="212121"/>
                </a:solidFill>
                <a:effectLst/>
              </a:rPr>
              <a:t> </a:t>
            </a:r>
            <a:r>
              <a:rPr lang="es-CO" sz="900" b="1" i="0" dirty="0" err="1">
                <a:solidFill>
                  <a:srgbClr val="212121"/>
                </a:solidFill>
                <a:effectLst/>
              </a:rPr>
              <a:t>Parkinson's</a:t>
            </a:r>
            <a:r>
              <a:rPr lang="es-CO" sz="900" b="1" i="0" dirty="0">
                <a:solidFill>
                  <a:srgbClr val="212121"/>
                </a:solidFill>
                <a:effectLst/>
              </a:rPr>
              <a:t> </a:t>
            </a:r>
            <a:r>
              <a:rPr lang="es-CO" sz="900" b="1" i="0" dirty="0" err="1">
                <a:solidFill>
                  <a:srgbClr val="212121"/>
                </a:solidFill>
                <a:effectLst/>
              </a:rPr>
              <a:t>Disease</a:t>
            </a:r>
            <a:r>
              <a:rPr lang="es-CO" sz="900" b="1" i="0" dirty="0">
                <a:solidFill>
                  <a:srgbClr val="212121"/>
                </a:solidFill>
                <a:effectLst/>
              </a:rPr>
              <a:t>: A new </a:t>
            </a:r>
            <a:r>
              <a:rPr lang="es-CO" sz="900" b="1" i="0" dirty="0" err="1">
                <a:solidFill>
                  <a:srgbClr val="212121"/>
                </a:solidFill>
                <a:effectLst/>
              </a:rPr>
              <a:t>clinical</a:t>
            </a:r>
            <a:r>
              <a:rPr lang="es-CO" sz="900" b="1" i="0" dirty="0">
                <a:solidFill>
                  <a:srgbClr val="212121"/>
                </a:solidFill>
                <a:effectLst/>
              </a:rPr>
              <a:t> </a:t>
            </a:r>
            <a:r>
              <a:rPr lang="es-CO" sz="900" b="1" i="0" dirty="0" err="1">
                <a:solidFill>
                  <a:srgbClr val="212121"/>
                </a:solidFill>
                <a:effectLst/>
              </a:rPr>
              <a:t>state</a:t>
            </a:r>
            <a:r>
              <a:rPr lang="es-CO" sz="900" b="1" i="0" dirty="0">
                <a:solidFill>
                  <a:srgbClr val="212121"/>
                </a:solidFill>
                <a:effectLst/>
              </a:rPr>
              <a:t> </a:t>
            </a:r>
            <a:r>
              <a:rPr lang="es-CO" sz="900" b="1" i="0" dirty="0" err="1">
                <a:solidFill>
                  <a:srgbClr val="212121"/>
                </a:solidFill>
                <a:effectLst/>
              </a:rPr>
              <a:t>of</a:t>
            </a:r>
            <a:r>
              <a:rPr lang="es-CO" sz="900" b="1" i="0" dirty="0">
                <a:solidFill>
                  <a:srgbClr val="212121"/>
                </a:solidFill>
                <a:effectLst/>
              </a:rPr>
              <a:t> </a:t>
            </a:r>
            <a:r>
              <a:rPr lang="es-CO" sz="900" b="1" i="0" dirty="0" err="1">
                <a:solidFill>
                  <a:srgbClr val="212121"/>
                </a:solidFill>
                <a:effectLst/>
              </a:rPr>
              <a:t>the</a:t>
            </a:r>
            <a:r>
              <a:rPr lang="es-CO" sz="900" b="1" i="0" dirty="0">
                <a:solidFill>
                  <a:srgbClr val="212121"/>
                </a:solidFill>
                <a:effectLst/>
              </a:rPr>
              <a:t> art. </a:t>
            </a:r>
            <a:r>
              <a:rPr lang="es-CO" sz="900" b="1" i="0" dirty="0" err="1">
                <a:solidFill>
                  <a:srgbClr val="212121"/>
                </a:solidFill>
                <a:effectLst/>
              </a:rPr>
              <a:t>Ageing</a:t>
            </a:r>
            <a:r>
              <a:rPr lang="es-CO" sz="900" b="1" i="0" dirty="0">
                <a:solidFill>
                  <a:srgbClr val="212121"/>
                </a:solidFill>
                <a:effectLst/>
              </a:rPr>
              <a:t> Res Rev. 2023 Feb;84:101834. </a:t>
            </a:r>
            <a:r>
              <a:rPr lang="es-CO" sz="900" b="1" i="0" dirty="0" err="1">
                <a:solidFill>
                  <a:srgbClr val="212121"/>
                </a:solidFill>
                <a:effectLst/>
              </a:rPr>
              <a:t>doi</a:t>
            </a:r>
            <a:r>
              <a:rPr lang="es-CO" sz="900" b="1" i="0" dirty="0">
                <a:solidFill>
                  <a:srgbClr val="212121"/>
                </a:solidFill>
                <a:effectLst/>
              </a:rPr>
              <a:t>: 10.1016/j.arr.2022.101834. </a:t>
            </a:r>
            <a:endParaRPr lang="es-CO" sz="900" b="1" i="0" dirty="0">
              <a:solidFill>
                <a:srgbClr val="212121"/>
              </a:solidFill>
              <a:effectLst/>
              <a:cs typeface="Calibri" panose="020F0502020204030204" pitchFamily="34" charset="0"/>
            </a:endParaRPr>
          </a:p>
          <a:p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Schapira AHV,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Chaudhuri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KR, Jenner P. Non-motor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Parkinson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Neurosci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2017 Jul;18(7):435-450. </a:t>
            </a:r>
            <a:r>
              <a:rPr lang="es-CO" sz="900" b="1" i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s-CO" sz="9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10.1038/nrn.2017.62. </a:t>
            </a:r>
            <a:endParaRPr lang="es-CO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E7AF47-1756-162A-1967-0C13C233649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0000" contrast="30000"/>
          </a:blip>
          <a:stretch>
            <a:fillRect/>
          </a:stretch>
        </p:blipFill>
        <p:spPr>
          <a:xfrm>
            <a:off x="213604" y="676981"/>
            <a:ext cx="9332048" cy="51522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D930C8-123B-4128-A4C4-8765ADFF3BC0}"/>
              </a:ext>
            </a:extLst>
          </p:cNvPr>
          <p:cNvSpPr txBox="1"/>
          <p:nvPr/>
        </p:nvSpPr>
        <p:spPr>
          <a:xfrm>
            <a:off x="5195843" y="119639"/>
            <a:ext cx="557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α</a:t>
            </a:r>
            <a:r>
              <a:rPr lang="es-CO" b="1" dirty="0"/>
              <a:t>-</a:t>
            </a:r>
            <a:r>
              <a:rPr lang="es-CO" b="1" dirty="0" err="1"/>
              <a:t>sinucleinopatía</a:t>
            </a:r>
            <a:r>
              <a:rPr lang="es-CO" b="1" dirty="0"/>
              <a:t> difusa como continuo neuropatológico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0807E4-2DC8-1ADA-9762-A2ED5FFA5943}"/>
              </a:ext>
            </a:extLst>
          </p:cNvPr>
          <p:cNvSpPr txBox="1"/>
          <p:nvPr/>
        </p:nvSpPr>
        <p:spPr>
          <a:xfrm>
            <a:off x="871671" y="5828233"/>
            <a:ext cx="170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EP - Prodrómica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5E5225-15DB-67BE-B106-56FA726C2985}"/>
              </a:ext>
            </a:extLst>
          </p:cNvPr>
          <p:cNvSpPr txBox="1"/>
          <p:nvPr/>
        </p:nvSpPr>
        <p:spPr>
          <a:xfrm>
            <a:off x="4160377" y="5802595"/>
            <a:ext cx="1544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EP - Temprana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93B094-FC32-4E51-1914-85274783EAD5}"/>
              </a:ext>
            </a:extLst>
          </p:cNvPr>
          <p:cNvSpPr txBox="1"/>
          <p:nvPr/>
        </p:nvSpPr>
        <p:spPr>
          <a:xfrm>
            <a:off x="6731241" y="5766985"/>
            <a:ext cx="1179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EP - Tardía</a:t>
            </a:r>
          </a:p>
        </p:txBody>
      </p:sp>
    </p:spTree>
    <p:extLst>
      <p:ext uri="{BB962C8B-B14F-4D97-AF65-F5344CB8AC3E}">
        <p14:creationId xmlns:p14="http://schemas.microsoft.com/office/powerpoint/2010/main" val="4906998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1703</Words>
  <Application>Microsoft Office PowerPoint</Application>
  <PresentationFormat>Widescreen</PresentationFormat>
  <Paragraphs>228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Arial</vt:lpstr>
      <vt:lpstr>Arial Black</vt:lpstr>
      <vt:lpstr>BlinkMacSystemFont</vt:lpstr>
      <vt:lpstr>Calibri</vt:lpstr>
      <vt:lpstr>Roboto</vt:lpstr>
      <vt:lpstr>TheSerif Light</vt:lpstr>
      <vt:lpstr>TheSerif Plain</vt:lpstr>
      <vt:lpstr>Tema de Office</vt:lpstr>
      <vt:lpstr>PowerPoint Presentation</vt:lpstr>
      <vt:lpstr>PowerPoint Presentation</vt:lpstr>
      <vt:lpstr>SINTOMAS NO MOTORES  E. PARKINSON</vt:lpstr>
      <vt:lpstr>PowerPoint Presentation</vt:lpstr>
      <vt:lpstr>Síntomas no motores en E. Parkinson</vt:lpstr>
      <vt:lpstr>Síntomas no motores en E. Parkinson</vt:lpstr>
      <vt:lpstr>Síntomas no motores en E. Parkinson</vt:lpstr>
      <vt:lpstr>Síntomas no motores en E. Parkinson</vt:lpstr>
      <vt:lpstr>Síntomas no motores en E. Parkinson</vt:lpstr>
      <vt:lpstr>Síntomas no motores en E. Parkinson</vt:lpstr>
      <vt:lpstr>Síntomas no motores en E. Parkinson</vt:lpstr>
      <vt:lpstr>Síntomas no motores en E. Parkinson</vt:lpstr>
      <vt:lpstr>Síntomas no motores en E. Parkinson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Microsoft Office User</dc:creator>
  <cp:keywords/>
  <dc:description/>
  <cp:lastModifiedBy>David Pineda</cp:lastModifiedBy>
  <cp:revision>38</cp:revision>
  <dcterms:created xsi:type="dcterms:W3CDTF">2023-05-04T06:10:13Z</dcterms:created>
  <dcterms:modified xsi:type="dcterms:W3CDTF">2024-04-10T14:20:39Z</dcterms:modified>
  <cp:category/>
</cp:coreProperties>
</file>