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ter" panose="020B0604020202020204" charset="0"/>
      <p:regular r:id="rId1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6D832-916E-D8D7-B864-1A2B58B77479}" v="26" dt="2025-04-09T21:44:5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7" d="100"/>
          <a:sy n="37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30AF-E02F-4EA5-993C-0899586C609D}" type="datetimeFigureOut">
              <a:t>18/04/2025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134A0-C04A-4899-9EA9-22EC1C9822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0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ddsi.org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41534"/>
            <a:ext cx="7556421" cy="37794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Estrategias y prácticas seguras en la alimentación para pacientes con Parkinson para contribuir a su bienestar y recuperación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93789" y="472579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disfagia dificulta la deglución, afectando la nutrición y la hidratación. El fonoaudiólogo ofrece herramientas para evaluar, diagnosticar y tratar la disfagia, mejorando la calidad de vida.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7008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016" y="6087341"/>
            <a:ext cx="396835" cy="39683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37475" y="6087342"/>
            <a:ext cx="421231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Maria Isabel </a:t>
            </a:r>
            <a:r>
              <a:rPr lang="en-US" sz="2200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Mazo</a:t>
            </a: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Velasco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Fonoaudióloga</a:t>
            </a:r>
            <a:r>
              <a:rPr lang="en-US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- Magister </a:t>
            </a:r>
            <a:r>
              <a:rPr lang="en-US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</a:t>
            </a:r>
            <a:r>
              <a:rPr lang="en-US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Musicoterapia</a:t>
            </a:r>
            <a:endParaRPr lang="en-US" b="1" dirty="0">
              <a:solidFill>
                <a:srgbClr val="272525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</a:rPr>
              <a:t>mimazov@unal.edu.co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</a:rPr>
              <a:t>3016454439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5949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Evaluación y Candidatos al Tratamiento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0097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3009781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Estabilidad Médica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530906" y="3517940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Determinar si el usuario es candidato para el tratamiento.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097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22583" y="3009781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Estado Cognitivo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422583" y="351794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Evaluar las habilidades cognitivas del usuario.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0886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530906" y="508861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Estado Nutricional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530906" y="559677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Considerar el estado nutricional del paciente.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21482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evaluación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considera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la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estabilidad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médica,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estado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cognitivo y nutricional.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También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los factores psicosociales, ambientales y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conductuales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influyen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que  en el tratamiento. 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78054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Herramientas y Técnicas de Intervención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0673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00525"/>
            <a:ext cx="2291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Pruebas</a:t>
            </a: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 Gold </a:t>
            </a:r>
            <a:r>
              <a:rPr lang="en-US" sz="23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Standar</a:t>
            </a: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 y </a:t>
            </a:r>
            <a:r>
              <a:rPr lang="en-US" sz="23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</a:rPr>
              <a:t>otros</a:t>
            </a:r>
            <a:endParaRPr lang="en-US" sz="23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406735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12304" y="4200525"/>
            <a:ext cx="229207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Seguimiento</a:t>
            </a: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23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Periódico</a:t>
            </a: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23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profesional</a:t>
            </a:r>
            <a:endParaRPr lang="en-US" sz="23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406735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538" y="4200525"/>
            <a:ext cx="2291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Trabajo Interdisciplinar</a:t>
            </a:r>
            <a:endParaRPr lang="en-US" sz="2300" dirty="0"/>
          </a:p>
        </p:txBody>
      </p:sp>
      <p:sp>
        <p:nvSpPr>
          <p:cNvPr id="10" name="Text 4"/>
          <p:cNvSpPr/>
          <p:nvPr/>
        </p:nvSpPr>
        <p:spPr>
          <a:xfrm>
            <a:off x="6280190" y="554271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Biorretroalimentación con electromiografía de superficie, ultrasonido, FEES o VFSS. El trabajo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interdisciplinar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garantiza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una alimentación segura y eficaz.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260" y="754142"/>
            <a:ext cx="7655481" cy="1395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Información y Capacitación al Usuario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44260" y="2468523"/>
            <a:ext cx="3721418" cy="1597223"/>
          </a:xfrm>
          <a:prstGeom prst="roundRect">
            <a:avLst>
              <a:gd name="adj" fmla="val 55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4525" y="2688788"/>
            <a:ext cx="2914055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Ejercicios y Maniobras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964525" y="3165158"/>
            <a:ext cx="328088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Informar sobre ejercicios, maniobras y técnicas.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8323" y="2468523"/>
            <a:ext cx="3721418" cy="1597223"/>
          </a:xfrm>
          <a:prstGeom prst="roundRect">
            <a:avLst>
              <a:gd name="adj" fmla="val 55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98588" y="2688788"/>
            <a:ext cx="2790944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Duración y Efectos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898588" y="3165158"/>
            <a:ext cx="328088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Detallar duración, manera de realizarlos y efectos adversos.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4260" y="4278392"/>
            <a:ext cx="7655481" cy="1257062"/>
          </a:xfrm>
          <a:prstGeom prst="roundRect">
            <a:avLst>
              <a:gd name="adj" fmla="val 710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4525" y="4498658"/>
            <a:ext cx="2790944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Pronóstico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64525" y="4975027"/>
            <a:ext cx="721494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Explicar el pronóstico de mejoría con la terapia.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44260" y="5774650"/>
            <a:ext cx="7655481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Informar sobre ejercicios, duración, efectos y pronóstico. Capacitar para replicar la terapia en casa, evitando riesgos. Todas las maniobras parten de una adecuada posición (sentado con espalda recta) y de un buen estado de alerta, sin distracciones, ya que requieren de la capacidad de seguir órdenes y del aumento de esfuerzo.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81018" y="1662113"/>
            <a:ext cx="786824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Estrategias Compensatorias: 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2746534"/>
            <a:ext cx="635734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Estimulación Sensorial</a:t>
            </a:r>
            <a:endParaRPr lang="en-US" sz="4650" dirty="0"/>
          </a:p>
        </p:txBody>
      </p:sp>
      <p:sp>
        <p:nvSpPr>
          <p:cNvPr id="4" name="Text 2"/>
          <p:cNvSpPr/>
          <p:nvPr/>
        </p:nvSpPr>
        <p:spPr>
          <a:xfrm>
            <a:off x="793790" y="40577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Estímulos Térmicos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793790" y="4656653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Aplicar frío bilateralmente, frotando suavemente. Luego, deglutir saliva o líquido espeso.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0577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Estímulos Mecánicos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5332928" y="4656653"/>
            <a:ext cx="397954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Presionar la lengua con la cuchara al ofrecer el alimento. Introducir y retirar la cuchara horizontalmente.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3496" y="40577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Estímulos Químicos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9873496" y="4656653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 usa principalmente sabores ácidos, pero pueden incluirse sabores de preferencia del usuario.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20458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Estímulos térmicos deben adaptarse según la sensibilidad del usuario.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2661" y="692706"/>
            <a:ext cx="8011478" cy="1061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Modificación de la Dieta: Volumen y Consistencia</a:t>
            </a:r>
            <a:endParaRPr lang="en-US" sz="3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661" y="1996916"/>
            <a:ext cx="808911" cy="97071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04221" y="2158603"/>
            <a:ext cx="212359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Volumen del Bolo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7104221" y="2521148"/>
            <a:ext cx="6959918" cy="2588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Ajustar el volumen según la evaluación: alto (10 ml), medio (5 ml), bajo (2.5 ml).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661" y="2967633"/>
            <a:ext cx="808911" cy="12036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104221" y="3129320"/>
            <a:ext cx="212359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Consistencia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7104221" y="3491865"/>
            <a:ext cx="695991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Estandarizar consistencias según la IDSSI. Reevaluar la dieta periódicamente. </a:t>
            </a:r>
            <a:r>
              <a:rPr lang="en-US" sz="1250" u="sng" dirty="0">
                <a:solidFill>
                  <a:srgbClr val="007EBD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https://www.iddsi.org/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661" y="4171236"/>
            <a:ext cx="808911" cy="12036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04221" y="4332923"/>
            <a:ext cx="212359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Preparación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7104221" y="4695468"/>
            <a:ext cx="695991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Modificar la consistencia con espesantes. No mezclar diferentes consistencias (sólido-líquido).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2661" y="5374838"/>
            <a:ext cx="808911" cy="146244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104221" y="5536525"/>
            <a:ext cx="2123599" cy="265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Alimentación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7104221" y="5899071"/>
            <a:ext cx="6959918" cy="776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Adoptar una posición entre 60° y 90° con la </a:t>
            </a:r>
            <a:r>
              <a:rPr lang="en-US" sz="1250" b="1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cabeza flexionada</a:t>
            </a: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hacia delante. Reducir el riesgo de aspiración manteniendo al usuario sentado hasta 1 hora después de comer. Tomar el tiempo necesario para alimentar al usuario, minimizando las distracciones.</a:t>
            </a:r>
            <a:endParaRPr lang="en-US" sz="1250" dirty="0"/>
          </a:p>
        </p:txBody>
      </p:sp>
      <p:sp>
        <p:nvSpPr>
          <p:cNvPr id="16" name="Text 9"/>
          <p:cNvSpPr/>
          <p:nvPr/>
        </p:nvSpPr>
        <p:spPr>
          <a:xfrm>
            <a:off x="6052661" y="7019211"/>
            <a:ext cx="801147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Ajustar volumen y consistencia de los alimentos ofreciendo dietas atractivas y variadas para favorecer el apetito (olor, sabor y color).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04141" y="596622"/>
            <a:ext cx="7421999" cy="711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Estrategias Rehabilitadoras: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9381" y="1634014"/>
            <a:ext cx="6684526" cy="711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Ejercicios Motores Orales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1428750" y="4028718"/>
            <a:ext cx="3158014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Fortalecimiento Lingual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59381" y="4514850"/>
            <a:ext cx="3827383" cy="1388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Presionar un objeto con la lengua contra el paladar. Deje que el paciente se recupere entre 30 y 60 segundos y luego repita 3 - 5 veces.</a:t>
            </a:r>
            <a:endParaRPr lang="en-US" sz="1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28" y="2671405"/>
            <a:ext cx="4589026" cy="458902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570577" y="4486870"/>
            <a:ext cx="324564" cy="405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10043517" y="3269456"/>
            <a:ext cx="2847856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Flexión Anterior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043517" y="3755588"/>
            <a:ext cx="3827502" cy="1388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Presionar una pelota debajo de la barbilla contra el pecho. Mantener de 1 - 2 segundos y luego levantar lentamente la barbilla.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0043517" y="5273993"/>
            <a:ext cx="3827502" cy="1388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usuario realiza el mismo ejercicio, pero generando más resistencia entre 30 - 90 segundos. Descansa y repite el ejercicio entre 3 - 5 veces.</a:t>
            </a:r>
            <a:endParaRPr lang="en-US" sz="17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28" y="2671405"/>
            <a:ext cx="4589026" cy="458902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735020" y="5039082"/>
            <a:ext cx="324564" cy="405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9"/>
          <p:cNvSpPr/>
          <p:nvPr/>
        </p:nvSpPr>
        <p:spPr>
          <a:xfrm>
            <a:off x="759381" y="7504509"/>
            <a:ext cx="1311163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Ejercicios para fortalecer la lengua y mejorar la deglución. Repetir los ejercicios varias veces.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4997"/>
            <a:ext cx="1189434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Maniobras Deglutorias: Técnicas Avanzadas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2122884"/>
            <a:ext cx="2173724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258591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234969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Deglución Forzada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3194328" y="2857857"/>
            <a:ext cx="62231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Deglución con fuerza, con resistencia manual en la frente.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432334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560921"/>
            <a:ext cx="4347567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08089" y="402395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5368171" y="3787735"/>
            <a:ext cx="318337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Deglución Supraglótica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5368171" y="4295894"/>
            <a:ext cx="59126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Inhalar, contener el aire, tragar y toser inmediatamente.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4870371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4998958"/>
            <a:ext cx="6521410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895011" y="546199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7542014" y="52257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Maniobra de Masako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7542014" y="5733931"/>
            <a:ext cx="45695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Sujetar la lengua entre los dientes y tragar.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790" y="657879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Maniobras para mejorar la protección de las vías respiratorias. Generalmente se adaptan a cada paciente teniendo en cuenta la valoración clínica por un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profesional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en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Fonoaudiología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  <a:cs typeface="Inter" pitchFamily="34" charset="-120"/>
              </a:rPr>
              <a:t>.</a:t>
            </a:r>
          </a:p>
          <a:p>
            <a:pPr>
              <a:lnSpc>
                <a:spcPts val="2850"/>
              </a:lnSpc>
            </a:pPr>
            <a:endParaRPr lang="en-US" sz="1750" dirty="0">
              <a:solidFill>
                <a:srgbClr val="272525"/>
              </a:solidFill>
              <a:latin typeface="Inter"/>
              <a:ea typeface="Inter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Fuente: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Protocolo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 de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atención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 a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usuarios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,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Tratamiento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 de la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deglución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en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adultos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. Fundación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Universitaria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"/>
              </a:rPr>
              <a:t> María </a:t>
            </a:r>
            <a:r>
              <a:rPr lang="en-US" sz="1750" dirty="0" err="1">
                <a:solidFill>
                  <a:srgbClr val="272525"/>
                </a:solidFill>
                <a:latin typeface="Inter"/>
                <a:ea typeface="Inter"/>
              </a:rPr>
              <a:t>Cano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681</Words>
  <Application>Microsoft Office PowerPoint</Application>
  <PresentationFormat>Personalizado</PresentationFormat>
  <Paragraphs>77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Arial</vt:lpstr>
      <vt:lpstr>Inter Bold</vt:lpstr>
      <vt:lpstr>Inter</vt:lpstr>
      <vt:lpstr>Petrona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JAIME</cp:lastModifiedBy>
  <cp:revision>17</cp:revision>
  <dcterms:created xsi:type="dcterms:W3CDTF">2025-04-09T21:34:02Z</dcterms:created>
  <dcterms:modified xsi:type="dcterms:W3CDTF">2025-04-18T19:43:50Z</dcterms:modified>
</cp:coreProperties>
</file>