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4" r:id="rId3"/>
    <p:sldId id="267" r:id="rId4"/>
    <p:sldId id="265" r:id="rId5"/>
    <p:sldId id="269" r:id="rId6"/>
    <p:sldId id="270" r:id="rId7"/>
    <p:sldId id="271" r:id="rId8"/>
    <p:sldId id="426" r:id="rId9"/>
    <p:sldId id="427" r:id="rId10"/>
    <p:sldId id="272" r:id="rId11"/>
    <p:sldId id="273" r:id="rId12"/>
    <p:sldId id="274" r:id="rId13"/>
    <p:sldId id="275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425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89D3"/>
    <a:srgbClr val="9FD2B0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0D005-33DD-954B-9729-CAC4E6763F1C}" type="datetimeFigureOut">
              <a:rPr lang="es-CO" smtClean="0"/>
              <a:t>7/04/25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1BD82-097C-6A44-BF48-F305C8FAFF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985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1BD82-097C-6A44-BF48-F305C8FAFFFC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499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3A44E-2819-B8C1-715E-9ED06BDC7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374B9A-0920-0359-EFFF-E10DFB7572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FA9878-FB1F-8210-F228-E9CD5D858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11AD-0EF1-4D26-B158-A4DAA88A5A5A}" type="datetimeFigureOut">
              <a:rPr lang="es-CO" smtClean="0"/>
              <a:t>7/04/25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C55948-D9B5-FA43-F694-7D4ABD8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D90386-398D-FCCF-FB64-99BFBAF2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34DA-7B10-4270-B4CC-D43F3F8EBF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513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A323A-23FD-5A42-87EF-9D8A9245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85940A-891A-AB03-9ECB-FFEECB20E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4E8C67-585B-FE44-E6CC-583CC4440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11AD-0EF1-4D26-B158-A4DAA88A5A5A}" type="datetimeFigureOut">
              <a:rPr lang="es-CO" smtClean="0"/>
              <a:t>7/04/25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57BAD2-9CA6-AECA-3AD2-9C10BB06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84D51C-3331-A4A1-F29A-869E2056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34DA-7B10-4270-B4CC-D43F3F8EBF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23991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E87BC8-5BA2-B814-CC60-337310909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05C5B8-D3C7-2383-BE3E-8731996CD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4B25DE-3B35-90DF-A020-0BDC9368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11AD-0EF1-4D26-B158-A4DAA88A5A5A}" type="datetimeFigureOut">
              <a:rPr lang="es-CO" smtClean="0"/>
              <a:t>7/04/25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ED42E6-B303-5867-8F18-28630D996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B0F827-B3D8-A2CF-6E9F-89F628E4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34DA-7B10-4270-B4CC-D43F3F8EBF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86602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D65D6-E28A-0252-071E-790A32CF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8B2474-924D-1616-3633-CA26E5E0F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BD05E8-30A0-15CA-8FD9-74D9156C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11AD-0EF1-4D26-B158-A4DAA88A5A5A}" type="datetimeFigureOut">
              <a:rPr lang="es-CO" smtClean="0"/>
              <a:t>7/04/25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BAE2B5-52A4-9EDA-D08F-EBC01DFFD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727CEC-75F1-B06B-D427-09CC2555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34DA-7B10-4270-B4CC-D43F3F8EBF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516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0F0F0-5D0F-5898-4F45-1D4A78CB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07205E-5194-5034-AE32-B4B713215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4B5A7-A576-A2B7-89D5-4FE1A6BF3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11AD-0EF1-4D26-B158-A4DAA88A5A5A}" type="datetimeFigureOut">
              <a:rPr lang="es-CO" smtClean="0"/>
              <a:t>7/04/25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1E1E53-AC4C-FBA0-4B0F-5B71BACA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3689F4-BF2D-E84C-F200-3B457C23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34DA-7B10-4270-B4CC-D43F3F8EBF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2157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345BE-AEAD-68AD-3129-C19E54D0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F17FD8-B09D-8589-2459-AF1F09C09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C74CCD-9BBC-981D-4B55-4F461BF8A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05C4CE-2F0A-05F5-C668-85D184A2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11AD-0EF1-4D26-B158-A4DAA88A5A5A}" type="datetimeFigureOut">
              <a:rPr lang="es-CO" smtClean="0"/>
              <a:t>7/04/25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00C4D2-0CDD-EB23-F2F4-5A01D4EC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9E7AE0-70CA-46C5-0F71-183B6C07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34DA-7B10-4270-B4CC-D43F3F8EBF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9163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CCECA-4770-A5C6-DD01-AD71D68EC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29F1C2-3A18-56B4-20CB-EE146DEF0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114939-1B86-4B9A-78FF-4DC18F78F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A1620F3-37A0-62EC-306D-487E36FC2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7EED988-C1BD-DE21-490D-8C0AA72FD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34622CE-6201-41E4-A11B-D8E28FF7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11AD-0EF1-4D26-B158-A4DAA88A5A5A}" type="datetimeFigureOut">
              <a:rPr lang="es-CO" smtClean="0"/>
              <a:t>7/04/25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581E21-5B25-7923-2C5F-4225DC20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B76C63E-0BB5-D287-558E-085625B9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34DA-7B10-4270-B4CC-D43F3F8EBF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3760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5E9A3-C444-7767-5ABC-1BD02819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E27FF1-9FEF-760E-2D59-274F7B97D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11AD-0EF1-4D26-B158-A4DAA88A5A5A}" type="datetimeFigureOut">
              <a:rPr lang="es-CO" smtClean="0"/>
              <a:t>7/04/25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E501482-20D6-DD48-F223-B99511622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ACD342-F04F-A6A7-026C-31EF9EEA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34DA-7B10-4270-B4CC-D43F3F8EBF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9377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3733FCF-BE1D-CD96-7707-5DB22C341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11AD-0EF1-4D26-B158-A4DAA88A5A5A}" type="datetimeFigureOut">
              <a:rPr lang="es-CO" smtClean="0"/>
              <a:t>7/04/25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4001D4B-AEC1-76A4-2A23-7D20F852C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379639-0F61-F73D-FFD9-EC8A01EF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34DA-7B10-4270-B4CC-D43F3F8EBF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5314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DBB8F-E2BC-0FF7-6CA0-ABD5F005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997A5A-1DC5-C342-C2A6-84EBB49F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034F28-B79E-F959-97E2-FA7224E01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0C0F04-5509-36ED-BBF4-60BD2CF5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11AD-0EF1-4D26-B158-A4DAA88A5A5A}" type="datetimeFigureOut">
              <a:rPr lang="es-CO" smtClean="0"/>
              <a:t>7/04/25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5493C1-86FE-797A-7847-C2E793A7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16EA08-3AEB-B7D2-204F-73F6E3F7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34DA-7B10-4270-B4CC-D43F3F8EBF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29847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AC09D-B595-8220-AABA-D8657B84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26E173C-4323-D0CE-3994-FE0CCDFDFE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04461B-2DFF-BD60-FC31-7B4B89F83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96FDAB-79E2-055B-61F4-B696769D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711AD-0EF1-4D26-B158-A4DAA88A5A5A}" type="datetimeFigureOut">
              <a:rPr lang="es-CO" smtClean="0"/>
              <a:t>7/04/25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7742B2-F997-B2A2-0DEB-16E957B7B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7E94F7-9AEA-9AC1-D86C-BE2B5A19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134DA-7B10-4270-B4CC-D43F3F8EBF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8171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DC18041-1579-F764-24C0-4417455E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636DFD-6BFE-02DE-469D-3378108EC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43564D-6089-8D25-F89E-ADF145373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711AD-0EF1-4D26-B158-A4DAA88A5A5A}" type="datetimeFigureOut">
              <a:rPr lang="es-CO" smtClean="0"/>
              <a:t>7/04/25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22B727-8E7B-E41C-3127-1C0C53226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C5ABE7-02AA-6CC8-F3DC-63182C0CF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134DA-7B10-4270-B4CC-D43F3F8EBF0B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9901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5E974-4FF1-E798-F125-6A496BB81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1262"/>
            <a:ext cx="9144000" cy="949718"/>
          </a:xfrm>
        </p:spPr>
        <p:txBody>
          <a:bodyPr>
            <a:noAutofit/>
          </a:bodyPr>
          <a:lstStyle/>
          <a:p>
            <a:br>
              <a:rPr lang="es-ES" sz="4400" dirty="0">
                <a:solidFill>
                  <a:srgbClr val="9FD2B0"/>
                </a:solidFill>
                <a:latin typeface="+mn-lt"/>
                <a:ea typeface="Open Sans bold" pitchFamily="2" charset="0"/>
                <a:cs typeface="Open Sans bold" pitchFamily="2" charset="0"/>
              </a:rPr>
            </a:br>
            <a:br>
              <a:rPr lang="es-ES" sz="4400" dirty="0">
                <a:solidFill>
                  <a:srgbClr val="9FD2B0"/>
                </a:solidFill>
                <a:latin typeface="+mn-lt"/>
                <a:ea typeface="Open Sans bold" pitchFamily="2" charset="0"/>
                <a:cs typeface="Open Sans bold" pitchFamily="2" charset="0"/>
              </a:rPr>
            </a:br>
            <a:r>
              <a:rPr lang="es-ES" sz="4400" dirty="0">
                <a:solidFill>
                  <a:srgbClr val="9FD2B0"/>
                </a:solidFill>
                <a:latin typeface="+mn-lt"/>
                <a:ea typeface="Open Sans bold" pitchFamily="2" charset="0"/>
                <a:cs typeface="Open Sans bold" pitchFamily="2" charset="0"/>
              </a:rPr>
              <a:t>Neuroplasticidad y Neurorrehabilitación como pilar fundamental en el manejo integral de la Enfermedad de Parkinson</a:t>
            </a:r>
            <a:endParaRPr lang="es-CO" sz="4400" dirty="0">
              <a:solidFill>
                <a:srgbClr val="9FD2B0"/>
              </a:solidFill>
              <a:latin typeface="+mn-lt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9DFFA4-9EB0-8E4C-426A-DAFF19135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10980"/>
            <a:ext cx="9144000" cy="518020"/>
          </a:xfrm>
        </p:spPr>
        <p:txBody>
          <a:bodyPr/>
          <a:lstStyle/>
          <a:p>
            <a:endParaRPr lang="es-CO" dirty="0">
              <a:solidFill>
                <a:srgbClr val="9FD2B0"/>
              </a:solidFill>
              <a:latin typeface="Open Sans regular" pitchFamily="2" charset="0"/>
              <a:ea typeface="Open Sans regular" pitchFamily="2" charset="0"/>
              <a:cs typeface="Open Sans regular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C5BBBB-6F20-CCE9-26E6-88F958C536B3}"/>
              </a:ext>
            </a:extLst>
          </p:cNvPr>
          <p:cNvSpPr txBox="1"/>
          <p:nvPr/>
        </p:nvSpPr>
        <p:spPr>
          <a:xfrm>
            <a:off x="304800" y="508943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María Virginia Garces Vieira </a:t>
            </a:r>
          </a:p>
          <a:p>
            <a:r>
              <a:rPr lang="es-CO" dirty="0"/>
              <a:t>Medica Especialista en Neurorrehabilitación Cognitiva, Motora y Sensorial.</a:t>
            </a:r>
          </a:p>
          <a:p>
            <a:r>
              <a:rPr lang="es-CO" dirty="0"/>
              <a:t>Magister en Bioética</a:t>
            </a:r>
          </a:p>
        </p:txBody>
      </p:sp>
    </p:spTree>
    <p:extLst>
      <p:ext uri="{BB962C8B-B14F-4D97-AF65-F5344CB8AC3E}">
        <p14:creationId xmlns:p14="http://schemas.microsoft.com/office/powerpoint/2010/main" val="3851423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1221063-E764-07BF-AA76-A0D3EAF90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5532436"/>
            <a:ext cx="3517900" cy="132556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AC8B0FAD-41A6-1680-D743-1837F13DF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>
                <a:solidFill>
                  <a:srgbClr val="9FD2B0"/>
                </a:solidFill>
              </a:rPr>
              <a:t>Factores que Afectan la Neuroplasticidad</a:t>
            </a:r>
            <a:br>
              <a:rPr lang="es-CO" dirty="0">
                <a:solidFill>
                  <a:srgbClr val="9FD2B0"/>
                </a:solidFill>
              </a:rPr>
            </a:br>
            <a:br>
              <a:rPr lang="es-CO" dirty="0"/>
            </a:b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3A8305-0FDE-D68B-DF2A-28272C029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381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s-CO" sz="2600" dirty="0"/>
              <a:t>Edad: La neuroplasticidad es más prominente en la niñez, pero el cerebro mantiene capacidad de adaptarse en la adultez.</a:t>
            </a:r>
          </a:p>
          <a:p>
            <a:endParaRPr lang="es-CO" sz="2600" dirty="0"/>
          </a:p>
          <a:p>
            <a:r>
              <a:rPr lang="es-CO" sz="2600" dirty="0"/>
              <a:t>Experiencias: Aprender nuevas habilidades, ejercitar la mente, y practicar regularmente tareas cognitivas.</a:t>
            </a:r>
          </a:p>
          <a:p>
            <a:pPr marL="0" indent="0">
              <a:buNone/>
            </a:pPr>
            <a:endParaRPr lang="es-CO" sz="2600" dirty="0"/>
          </a:p>
          <a:p>
            <a:r>
              <a:rPr lang="es-CO" sz="2600" dirty="0"/>
              <a:t>Ejercicio físico: Mejora la neuroplasticidad, favoreciendo la creación de nuevas neuronas.</a:t>
            </a:r>
          </a:p>
          <a:p>
            <a:endParaRPr lang="es-CO" sz="2600" dirty="0"/>
          </a:p>
          <a:p>
            <a:r>
              <a:rPr lang="es-CO" sz="2600" dirty="0"/>
              <a:t>Factores ambientales y emocionales: El estrés crónico puede disminuir la neuroplasticidad, mientras que un entorno estimulante puede aumentarla.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98259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6C5551F-6E6B-EEFE-A1B0-1DDA54897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23" y="5532437"/>
            <a:ext cx="3517900" cy="13255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E89E40-BF8F-8F7A-C1D9-59338DAB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B9CABA-D1B1-849D-92F4-7325804E2F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30271E-6741-3B91-D991-DA0CBE0B6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5323" y="1181099"/>
            <a:ext cx="5181600" cy="4150519"/>
          </a:xfrm>
        </p:spPr>
        <p:txBody>
          <a:bodyPr>
            <a:normAutofit/>
          </a:bodyPr>
          <a:lstStyle/>
          <a:p>
            <a:r>
              <a:rPr lang="es-CO" dirty="0"/>
              <a:t>Uso de medicamentos:</a:t>
            </a:r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r>
              <a:rPr lang="es-CO" dirty="0"/>
              <a:t> Interfieren en la </a:t>
            </a:r>
            <a:r>
              <a:rPr lang="es-CO" dirty="0" err="1"/>
              <a:t>neuroplasticidad</a:t>
            </a:r>
            <a:endParaRPr lang="es-CO" dirty="0"/>
          </a:p>
          <a:p>
            <a:pPr marL="0" indent="0">
              <a:buNone/>
            </a:pPr>
            <a:r>
              <a:rPr lang="es-CO" dirty="0"/>
              <a:t> puede tener efectos tanto </a:t>
            </a:r>
          </a:p>
          <a:p>
            <a:pPr marL="0" indent="0">
              <a:buNone/>
            </a:pPr>
            <a:r>
              <a:rPr lang="es-CO" dirty="0"/>
              <a:t> beneficiosos como perjudiciales, </a:t>
            </a:r>
          </a:p>
          <a:p>
            <a:pPr marL="0" indent="0">
              <a:buNone/>
            </a:pPr>
            <a:r>
              <a:rPr lang="es-CO" dirty="0"/>
              <a:t> dependiendo del tipo de  </a:t>
            </a:r>
          </a:p>
          <a:p>
            <a:pPr marL="0" indent="0">
              <a:buNone/>
            </a:pPr>
            <a:r>
              <a:rPr lang="es-CO" dirty="0"/>
              <a:t> medicamento y el contexto en el</a:t>
            </a:r>
          </a:p>
          <a:p>
            <a:pPr marL="0" indent="0">
              <a:buNone/>
            </a:pPr>
            <a:r>
              <a:rPr lang="es-CO" dirty="0"/>
              <a:t> que se utilice.</a:t>
            </a:r>
          </a:p>
          <a:p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7A36A6B-7F13-E284-3413-4562DCE37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56" y="1128889"/>
            <a:ext cx="4192411" cy="420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26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2779524-AD87-BAF4-8410-3F6F451D1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6" y="1825625"/>
            <a:ext cx="4817533" cy="36519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8459EA-E534-D4B6-50E9-8BB9B61E8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B989D3"/>
                </a:solidFill>
              </a:rPr>
              <a:t>Objetivo de la neurorrehabilitación:</a:t>
            </a:r>
            <a:br>
              <a:rPr lang="es-CO" dirty="0"/>
            </a:b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2E485-9482-0E9B-9204-15FA5227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573889" cy="4351338"/>
          </a:xfrm>
        </p:spPr>
        <p:txBody>
          <a:bodyPr/>
          <a:lstStyle/>
          <a:p>
            <a:r>
              <a:rPr lang="es-CO" dirty="0"/>
              <a:t>Mejorar la función motora, la</a:t>
            </a:r>
          </a:p>
          <a:p>
            <a:pPr marL="0" indent="0">
              <a:buNone/>
            </a:pPr>
            <a:r>
              <a:rPr lang="es-CO" dirty="0"/>
              <a:t>   calidad de vida y la independencia</a:t>
            </a:r>
          </a:p>
          <a:p>
            <a:pPr marL="0" indent="0">
              <a:buNone/>
            </a:pPr>
            <a:r>
              <a:rPr lang="es-CO" dirty="0"/>
              <a:t>   de los pacientes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2619F0-4854-FB02-7FAB-EDCBC7499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5911056"/>
            <a:ext cx="3517900" cy="9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13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97452-41F4-05FE-CCD5-0BE0261A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8D0B8F-7281-5132-43DE-4CA68E7FF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r>
              <a:rPr lang="es-CO" dirty="0">
                <a:solidFill>
                  <a:srgbClr val="9FD2B0"/>
                </a:solidFill>
              </a:rPr>
              <a:t>Mejorar la función motora:</a:t>
            </a:r>
          </a:p>
          <a:p>
            <a:pPr marL="0" indent="0">
              <a:buNone/>
            </a:pPr>
            <a:r>
              <a:rPr lang="es-CO" dirty="0"/>
              <a:t>   Neurorrehabilitar el control del movimiento y la coordinación.</a:t>
            </a:r>
          </a:p>
          <a:p>
            <a:endParaRPr lang="es-CO" dirty="0"/>
          </a:p>
          <a:p>
            <a:r>
              <a:rPr lang="es-CO" dirty="0">
                <a:solidFill>
                  <a:srgbClr val="9FD2B0"/>
                </a:solidFill>
              </a:rPr>
              <a:t>Reducir la rigidez y el temblor:</a:t>
            </a:r>
          </a:p>
          <a:p>
            <a:pPr marL="0" indent="0">
              <a:buNone/>
            </a:pPr>
            <a:r>
              <a:rPr lang="es-CO" dirty="0"/>
              <a:t>   Implementar técnicas de relajación muscular y control motor.</a:t>
            </a:r>
          </a:p>
          <a:p>
            <a:endParaRPr lang="es-CO" dirty="0"/>
          </a:p>
          <a:p>
            <a:r>
              <a:rPr lang="es-CO" dirty="0">
                <a:solidFill>
                  <a:srgbClr val="9FD2B0"/>
                </a:solidFill>
              </a:rPr>
              <a:t>Optimizar la movilidad y la postura:</a:t>
            </a:r>
          </a:p>
          <a:p>
            <a:pPr marL="0" indent="0">
              <a:buNone/>
            </a:pPr>
            <a:r>
              <a:rPr lang="es-CO" dirty="0"/>
              <a:t>   Ayudar a prevenir caídas y mejorar la postura del cuerpo.</a:t>
            </a:r>
          </a:p>
          <a:p>
            <a:endParaRPr lang="es-CO" dirty="0"/>
          </a:p>
          <a:p>
            <a:r>
              <a:rPr lang="es-CO" dirty="0">
                <a:solidFill>
                  <a:srgbClr val="9FD2B0"/>
                </a:solidFill>
              </a:rPr>
              <a:t>Mejorar la calidad de vida:</a:t>
            </a:r>
          </a:p>
          <a:p>
            <a:pPr marL="0" indent="0">
              <a:buNone/>
            </a:pPr>
            <a:r>
              <a:rPr lang="es-CO" dirty="0"/>
              <a:t>   Promover la autonomía en las actividades diarias.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F9F163-BD42-EF7B-3FF9-56E90AE68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5532437"/>
            <a:ext cx="35179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0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B8F890-DB3C-01C0-E28C-14E31AEF1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0119C8-35F5-A269-6654-EB09DC2A0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6"/>
            <a:ext cx="10515600" cy="5811838"/>
          </a:xfrm>
        </p:spPr>
        <p:txBody>
          <a:bodyPr>
            <a:normAutofit/>
          </a:bodyPr>
          <a:lstStyle/>
          <a:p>
            <a:r>
              <a:rPr lang="es-CO" dirty="0">
                <a:solidFill>
                  <a:srgbClr val="B989D3"/>
                </a:solidFill>
              </a:rPr>
              <a:t>Neuro/terapia</a:t>
            </a:r>
          </a:p>
          <a:p>
            <a:pPr marL="0" indent="0">
              <a:buNone/>
            </a:pPr>
            <a:r>
              <a:rPr lang="es-CO" dirty="0"/>
              <a:t>   Re-educación de la marcha,    propiocepción y equilibrio</a:t>
            </a:r>
          </a:p>
          <a:p>
            <a:endParaRPr lang="es-CO" dirty="0">
              <a:solidFill>
                <a:srgbClr val="9FD2B0"/>
              </a:solidFill>
            </a:endParaRPr>
          </a:p>
          <a:p>
            <a:r>
              <a:rPr lang="es-CO" dirty="0">
                <a:solidFill>
                  <a:srgbClr val="B989D3"/>
                </a:solidFill>
              </a:rPr>
              <a:t>Terapia física:</a:t>
            </a:r>
          </a:p>
          <a:p>
            <a:pPr marL="0" indent="0">
              <a:buNone/>
            </a:pPr>
            <a:r>
              <a:rPr lang="es-CO" dirty="0"/>
              <a:t>   Ejercicios de fortalecimiento y estiramiento.</a:t>
            </a:r>
          </a:p>
          <a:p>
            <a:pPr marL="0" indent="0">
              <a:buNone/>
            </a:pPr>
            <a:r>
              <a:rPr lang="es-CO" dirty="0"/>
              <a:t>   Técnicas para mejorar el equilibrio y la marcha.</a:t>
            </a:r>
          </a:p>
          <a:p>
            <a:pPr marL="0" indent="0">
              <a:buNone/>
            </a:pPr>
            <a:r>
              <a:rPr lang="es-CO" sz="2400" dirty="0">
                <a:solidFill>
                  <a:srgbClr val="9FD2B0"/>
                </a:solidFill>
              </a:rPr>
              <a:t>    *Hidroterapia                *Tango terapia</a:t>
            </a:r>
          </a:p>
          <a:p>
            <a:pPr marL="0" indent="0">
              <a:buNone/>
            </a:pPr>
            <a:endParaRPr lang="es-CO" dirty="0">
              <a:solidFill>
                <a:srgbClr val="B989D3"/>
              </a:solidFill>
            </a:endParaRPr>
          </a:p>
          <a:p>
            <a:r>
              <a:rPr lang="es-CO" dirty="0">
                <a:solidFill>
                  <a:srgbClr val="B989D3"/>
                </a:solidFill>
              </a:rPr>
              <a:t>Terapia del habla y deglución:</a:t>
            </a:r>
          </a:p>
          <a:p>
            <a:pPr marL="0" indent="0">
              <a:buNone/>
            </a:pPr>
            <a:r>
              <a:rPr lang="es-CO" dirty="0"/>
              <a:t>Mejora de la articulación y la respiración.</a:t>
            </a:r>
          </a:p>
          <a:p>
            <a:pPr marL="0" indent="0">
              <a:buNone/>
            </a:pPr>
            <a:r>
              <a:rPr lang="es-CO" dirty="0"/>
              <a:t>Terapias para prevenir problemas de deglución y de voz.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B4B1E1-730C-F366-F6A6-85B4C2DC9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22" y="5514181"/>
            <a:ext cx="2968978" cy="13255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8F6E5A9-9E23-28E4-F5BC-CD79B538F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023" y="1690688"/>
            <a:ext cx="3651249" cy="35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03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13A199-46F0-884A-73F0-37DE416A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2267C1-A08C-8C94-2CC3-6AF04B93E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r>
              <a:rPr lang="es-CO" dirty="0">
                <a:solidFill>
                  <a:srgbClr val="B989D3"/>
                </a:solidFill>
              </a:rPr>
              <a:t>Terapia ocupacional:</a:t>
            </a:r>
          </a:p>
          <a:p>
            <a:pPr marL="0" indent="0">
              <a:buNone/>
            </a:pPr>
            <a:r>
              <a:rPr lang="es-CO" dirty="0"/>
              <a:t>   </a:t>
            </a:r>
          </a:p>
          <a:p>
            <a:pPr marL="0" indent="0">
              <a:buNone/>
            </a:pPr>
            <a:r>
              <a:rPr lang="es-CO" dirty="0"/>
              <a:t>   Adaptación del entorno para facilitar las actividades diarias</a:t>
            </a:r>
          </a:p>
          <a:p>
            <a:pPr marL="0" indent="0">
              <a:buNone/>
            </a:pPr>
            <a:r>
              <a:rPr lang="es-CO" dirty="0"/>
              <a:t>   Entrenamiento para tareas motoras finas</a:t>
            </a:r>
          </a:p>
          <a:p>
            <a:pPr marL="0" indent="0">
              <a:buNone/>
            </a:pPr>
            <a:r>
              <a:rPr lang="es-CO" dirty="0"/>
              <a:t>   Escribir, abrocharse botones. Uso de herramientas.</a:t>
            </a: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3180B7-5BE5-C716-D6AA-34C4F62F7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22" y="5514181"/>
            <a:ext cx="2968978" cy="13255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5A7D65-ED3A-F1FC-59DF-AC5F06D59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11" y="3271044"/>
            <a:ext cx="7772400" cy="292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59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3DDB67-9AB3-CAC4-4C55-A01965DEE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DA2330-5DB6-D44B-0615-5B414C957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977" y="341848"/>
            <a:ext cx="1051560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/>
              <a:t>Ejercicios en la Web para trabajar en casa con videos; estos</a:t>
            </a:r>
          </a:p>
          <a:p>
            <a:pPr marL="0" indent="0">
              <a:buNone/>
            </a:pPr>
            <a:r>
              <a:rPr lang="es-CO" dirty="0"/>
              <a:t>son seguros y prácticos para complementar las terapias de</a:t>
            </a:r>
          </a:p>
          <a:p>
            <a:pPr marL="0" indent="0">
              <a:buNone/>
            </a:pPr>
            <a:r>
              <a:rPr lang="es-CO" dirty="0"/>
              <a:t>Neurorehabilitacion de la marcha….. Pueden utilizar la versión</a:t>
            </a:r>
          </a:p>
          <a:p>
            <a:pPr marL="0" indent="0">
              <a:buNone/>
            </a:pPr>
            <a:r>
              <a:rPr lang="es-CO" dirty="0"/>
              <a:t>gratuita !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280828-25B6-A80A-7AAD-63C620507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22" y="5514181"/>
            <a:ext cx="2968978" cy="13255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5524AF0-F6E0-C75A-3D03-F5623F94D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" y="3381456"/>
            <a:ext cx="3004332" cy="24370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8112AF5-9E1B-FD6F-76FB-1483AA49C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63" y="2023654"/>
            <a:ext cx="2868083" cy="18538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6563534-E51B-A245-339A-601E5B62C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95" y="4890378"/>
            <a:ext cx="2405607" cy="185386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80EA6F9-FDC1-5ACB-E249-F771EDE3C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00" y="2950585"/>
            <a:ext cx="2779630" cy="207645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51FE1E9-2A8B-3085-27D7-D8031513E8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21" y="1697067"/>
            <a:ext cx="3095088" cy="18650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888F07-25CA-0047-73E6-5A14F63F14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4728" y="3777228"/>
            <a:ext cx="1591816" cy="152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62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D2454-3147-3FC0-71CD-9788B348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B989D3"/>
                </a:solidFill>
              </a:rPr>
              <a:t>Ejemplos de Neuroplasticidad en la vida diaria</a:t>
            </a:r>
            <a:br>
              <a:rPr lang="es-CO" dirty="0">
                <a:solidFill>
                  <a:srgbClr val="B989D3"/>
                </a:solidFill>
              </a:rPr>
            </a:br>
            <a:endParaRPr lang="es-CO" dirty="0">
              <a:solidFill>
                <a:srgbClr val="B989D3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BA0C07-850D-11A6-8632-75BD7800F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/>
              <a:t>Aprender un nuevo idioma.</a:t>
            </a:r>
          </a:p>
          <a:p>
            <a:endParaRPr lang="es-CO" dirty="0"/>
          </a:p>
          <a:p>
            <a:r>
              <a:rPr lang="es-CO" dirty="0"/>
              <a:t>Tocar un instrumento musical.</a:t>
            </a:r>
          </a:p>
          <a:p>
            <a:endParaRPr lang="es-CO" dirty="0"/>
          </a:p>
          <a:p>
            <a:r>
              <a:rPr lang="es-CO" dirty="0"/>
              <a:t>Entrenamiento físico y habilidades motrices.</a:t>
            </a:r>
          </a:p>
          <a:p>
            <a:endParaRPr lang="es-CO" dirty="0"/>
          </a:p>
          <a:p>
            <a:r>
              <a:rPr lang="es-CO" dirty="0"/>
              <a:t>Cambio en la forma de pensar o la resolución de problemas.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945324-1A8F-B62A-E7EB-B5B120F86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22" y="5514181"/>
            <a:ext cx="2968978" cy="13255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4E08DA-509A-A140-486F-55F98FD79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61" y="1690687"/>
            <a:ext cx="3649839" cy="229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93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8685A-F7B0-B6DE-4B1B-28A5C688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B989D3"/>
                </a:solidFill>
              </a:rPr>
              <a:t>Terapias emergentes y avanzadas</a:t>
            </a:r>
            <a:br>
              <a:rPr lang="es-CO" dirty="0"/>
            </a:b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37723E-EEE1-C0DF-4CDD-8D9E0F890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4703"/>
            <a:ext cx="10515600" cy="4811007"/>
          </a:xfrm>
        </p:spPr>
        <p:txBody>
          <a:bodyPr>
            <a:normAutofit/>
          </a:bodyPr>
          <a:lstStyle/>
          <a:p>
            <a:r>
              <a:rPr lang="es-CO" sz="2400" dirty="0"/>
              <a:t>Estimulación cerebral profunda (DBS):</a:t>
            </a:r>
          </a:p>
          <a:p>
            <a:pPr marL="0" indent="0">
              <a:buNone/>
            </a:pPr>
            <a:r>
              <a:rPr lang="es-CO" sz="2400" dirty="0"/>
              <a:t>   Técnica quirúrgica para mejorar la función motora.</a:t>
            </a:r>
          </a:p>
          <a:p>
            <a:pPr marL="0" indent="0">
              <a:buNone/>
            </a:pPr>
            <a:r>
              <a:rPr lang="es-CO" sz="2400" dirty="0"/>
              <a:t>   Implante de electrodos en áreas específicas del cerebro.</a:t>
            </a:r>
          </a:p>
          <a:p>
            <a:endParaRPr lang="es-CO" dirty="0"/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46C8D6-02BA-AE1C-D1D7-38B94C3F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22" y="5532437"/>
            <a:ext cx="2968978" cy="13255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65FDD91-3E52-9C8C-615E-9AD59AB5C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95806"/>
            <a:ext cx="3251200" cy="36460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ADC023E-A30B-6DD0-1B4A-B6512B453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20" y="2795807"/>
            <a:ext cx="4251366" cy="364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03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80018A-95E3-E2C1-E863-FE2244C3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D2F2D6-8464-0892-CEE4-00AEFC616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4351338"/>
          </a:xfrm>
        </p:spPr>
        <p:txBody>
          <a:bodyPr/>
          <a:lstStyle/>
          <a:p>
            <a:r>
              <a:rPr lang="es-CO" dirty="0"/>
              <a:t>Estimulación magnética transcraneal (TMS):</a:t>
            </a:r>
          </a:p>
          <a:p>
            <a:pPr marL="269875" indent="0">
              <a:buNone/>
            </a:pPr>
            <a:r>
              <a:rPr lang="es-CO" dirty="0"/>
              <a:t>Técnica no invasiva que utiliza impulsos magnéticos para mejorar la                        actividad cerebral.</a:t>
            </a:r>
          </a:p>
          <a:p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062861B-CCC3-4E60-0D5E-A173F2548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238" y="2552472"/>
            <a:ext cx="4313629" cy="33274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D271248-E537-E7E1-321B-EC94C988E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22" y="5514181"/>
            <a:ext cx="2968978" cy="13255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55716F1-C08A-9200-2F53-44D3A85E5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67" y="2540794"/>
            <a:ext cx="4534148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59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AA4F0C2-6068-9ECF-DF8C-49EDA4EDD596}"/>
              </a:ext>
            </a:extLst>
          </p:cNvPr>
          <p:cNvSpPr txBox="1">
            <a:spLocks/>
          </p:cNvSpPr>
          <p:nvPr/>
        </p:nvSpPr>
        <p:spPr>
          <a:xfrm>
            <a:off x="1524000" y="1462117"/>
            <a:ext cx="9144000" cy="807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O" sz="6000" dirty="0">
              <a:solidFill>
                <a:srgbClr val="9FD2B0"/>
              </a:solidFill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6B1A4347-BAB8-FF85-26C2-E15C7B2303E2}"/>
              </a:ext>
            </a:extLst>
          </p:cNvPr>
          <p:cNvSpPr txBox="1">
            <a:spLocks/>
          </p:cNvSpPr>
          <p:nvPr/>
        </p:nvSpPr>
        <p:spPr>
          <a:xfrm>
            <a:off x="1993784" y="2472958"/>
            <a:ext cx="9144000" cy="5180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O" sz="1800" dirty="0">
              <a:solidFill>
                <a:srgbClr val="00B0F0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3389515A-633E-5343-E47E-92379AF4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85"/>
            <a:ext cx="10515600" cy="1325563"/>
          </a:xfrm>
        </p:spPr>
        <p:txBody>
          <a:bodyPr/>
          <a:lstStyle/>
          <a:p>
            <a:r>
              <a:rPr lang="es-CO" dirty="0">
                <a:solidFill>
                  <a:srgbClr val="9FD2B0"/>
                </a:solidFill>
              </a:rPr>
              <a:t>Qué es la Enfermedad de Parkinson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29727185-E2DA-8EDA-A4D8-8707DAD4E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117"/>
            <a:ext cx="10515600" cy="4351338"/>
          </a:xfrm>
        </p:spPr>
        <p:txBody>
          <a:bodyPr/>
          <a:lstStyle/>
          <a:p>
            <a:r>
              <a:rPr lang="es-CO" dirty="0"/>
              <a:t>Enfermedad neurodegenerativa crónica del sistema nervioso central.</a:t>
            </a:r>
          </a:p>
          <a:p>
            <a:endParaRPr lang="es-CO" dirty="0"/>
          </a:p>
          <a:p>
            <a:r>
              <a:rPr lang="es-CO" dirty="0"/>
              <a:t>Caracterizada por la disminución de dopamina en el cerebro.</a:t>
            </a:r>
          </a:p>
          <a:p>
            <a:endParaRPr lang="es-CO" dirty="0"/>
          </a:p>
          <a:p>
            <a:r>
              <a:rPr lang="es-CO" dirty="0"/>
              <a:t>Síntomas principales: temblor, rigidez muscular, bradicinesia  y alteraciones posturales.</a:t>
            </a:r>
          </a:p>
          <a:p>
            <a:pPr marL="0" indent="0">
              <a:buNone/>
            </a:pPr>
            <a:endParaRPr lang="es-CO" dirty="0"/>
          </a:p>
          <a:p>
            <a:r>
              <a:rPr lang="es-CO" dirty="0"/>
              <a:t>Reducción en la capacidad para realizar movimientos fluidos y coordinados.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81474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D63379-9FB5-7C06-9262-9C6F8B1FC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22695E-479E-6495-24CD-102BD9AB2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4351338"/>
          </a:xfrm>
        </p:spPr>
        <p:txBody>
          <a:bodyPr/>
          <a:lstStyle/>
          <a:p>
            <a:r>
              <a:rPr lang="es-CO" dirty="0"/>
              <a:t>Terapias de rehabilitación basadas en la tecnología:</a:t>
            </a:r>
          </a:p>
          <a:p>
            <a:pPr marL="222250" indent="0">
              <a:buNone/>
            </a:pPr>
            <a:r>
              <a:rPr lang="es-CO" dirty="0"/>
              <a:t>Realidad virtual y dispositivos de biofeedback para mejorar el control      motor.</a:t>
            </a:r>
          </a:p>
          <a:p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739480-55E8-6B1C-1CFC-82DC6AEA1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75" y="1690688"/>
            <a:ext cx="5140449" cy="194327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5E3583-6B78-68EF-8B7E-4A6E31CEF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3" y="3409045"/>
            <a:ext cx="3619912" cy="22573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245187-ACCF-79D4-6222-2A81CA97C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27" y="3498246"/>
            <a:ext cx="3774006" cy="21681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C2A98C6-A27E-A91B-B016-4C3F7ECAB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756" y="5771230"/>
            <a:ext cx="2393244" cy="106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A270AF-9FF7-AC32-575F-A00CDD54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B989D3"/>
                </a:solidFill>
              </a:rPr>
              <a:t>Beneficios de la neurorrehabilitación</a:t>
            </a:r>
            <a:br>
              <a:rPr lang="es-CO" dirty="0"/>
            </a:b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1AB6D9-0BE3-8D68-8F22-34696B277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622" y="1690688"/>
            <a:ext cx="8235951" cy="4351338"/>
          </a:xfrm>
        </p:spPr>
        <p:txBody>
          <a:bodyPr/>
          <a:lstStyle/>
          <a:p>
            <a:r>
              <a:rPr lang="es-CO" dirty="0"/>
              <a:t>Mejora significativa en la movilidad y el control motor.</a:t>
            </a:r>
          </a:p>
          <a:p>
            <a:endParaRPr lang="es-CO" dirty="0"/>
          </a:p>
          <a:p>
            <a:r>
              <a:rPr lang="es-CO" dirty="0"/>
              <a:t>Aumento de la autonomía en las actividades cotidianas.</a:t>
            </a:r>
          </a:p>
          <a:p>
            <a:endParaRPr lang="es-CO" dirty="0"/>
          </a:p>
          <a:p>
            <a:r>
              <a:rPr lang="es-CO" dirty="0"/>
              <a:t>Prevención de caídas y complicaciones relacionadas con la enfermedad.</a:t>
            </a:r>
          </a:p>
          <a:p>
            <a:endParaRPr lang="es-CO" dirty="0"/>
          </a:p>
          <a:p>
            <a:r>
              <a:rPr lang="es-CO" dirty="0"/>
              <a:t>Mejora de la calidad de vida y bienestar general.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22110B-62F8-0554-96FF-79169E7DE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22" y="5514181"/>
            <a:ext cx="2968978" cy="13255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FD63E24-63E3-061F-F524-2579880AA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573" y="2342445"/>
            <a:ext cx="3194049" cy="28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78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5F2684-CF78-A906-F34A-B9917DEA0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B989D3"/>
                </a:solidFill>
              </a:rPr>
              <a:t>Enfoque interdisciplinario</a:t>
            </a:r>
            <a:br>
              <a:rPr lang="es-CO" dirty="0">
                <a:solidFill>
                  <a:srgbClr val="B989D3"/>
                </a:solidFill>
              </a:rPr>
            </a:br>
            <a:endParaRPr lang="es-CO" dirty="0">
              <a:solidFill>
                <a:srgbClr val="B989D3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47B4A4-D37F-8EC1-D50E-81A214E2E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s-CO" dirty="0"/>
              <a:t>Importancia del trabajo en equipo:</a:t>
            </a:r>
          </a:p>
          <a:p>
            <a:endParaRPr lang="es-CO" dirty="0"/>
          </a:p>
          <a:p>
            <a:pPr marL="0" indent="0">
              <a:buNone/>
            </a:pPr>
            <a:r>
              <a:rPr lang="es-CO" dirty="0"/>
              <a:t>Médicos especialistas en Neurorrehabilitación, fisioterapeutas,</a:t>
            </a:r>
          </a:p>
          <a:p>
            <a:pPr marL="0" indent="0">
              <a:buNone/>
            </a:pPr>
            <a:r>
              <a:rPr lang="es-CO" dirty="0"/>
              <a:t> terapeutas ocupacionales, logopedas y neuropsicólogos colaboran</a:t>
            </a:r>
          </a:p>
          <a:p>
            <a:pPr marL="0" indent="0">
              <a:buNone/>
            </a:pPr>
            <a:r>
              <a:rPr lang="es-CO" dirty="0"/>
              <a:t> juntos para abordar los diferentes aspectos de la enfermedad.</a:t>
            </a: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3DA343-935B-4304-80BA-019CA5586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22" y="5514181"/>
            <a:ext cx="2968978" cy="13255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48202A2-CCCD-23ED-153D-0D1D4EA47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3774635"/>
            <a:ext cx="7556500" cy="244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59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06C74-CDB9-76D8-A810-2125EF6B6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>
                <a:solidFill>
                  <a:srgbClr val="B989D3"/>
                </a:solidFill>
              </a:rPr>
              <a:t>Consideraciones finales</a:t>
            </a:r>
            <a:br>
              <a:rPr lang="es-CO" dirty="0"/>
            </a:b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B4A2B-005A-2E4A-8150-3AF31A3AE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815967"/>
            <a:ext cx="5881510" cy="3581753"/>
          </a:xfrm>
        </p:spPr>
        <p:txBody>
          <a:bodyPr>
            <a:normAutofit fontScale="92500" lnSpcReduction="20000"/>
          </a:bodyPr>
          <a:lstStyle/>
          <a:p>
            <a:r>
              <a:rPr lang="es-CO" dirty="0"/>
              <a:t>Importancia de la intervención temprana:</a:t>
            </a:r>
          </a:p>
          <a:p>
            <a:pPr marL="0" indent="0">
              <a:buNone/>
            </a:pPr>
            <a:r>
              <a:rPr lang="es-CO" dirty="0"/>
              <a:t>   La rehabilitación precoz </a:t>
            </a:r>
          </a:p>
          <a:p>
            <a:pPr marL="0" indent="0">
              <a:buNone/>
            </a:pPr>
            <a:r>
              <a:rPr lang="es-CO" dirty="0"/>
              <a:t>   mejora los resultados a largo plazo.</a:t>
            </a:r>
          </a:p>
          <a:p>
            <a:endParaRPr lang="es-CO" dirty="0"/>
          </a:p>
          <a:p>
            <a:r>
              <a:rPr lang="es-CO" dirty="0"/>
              <a:t>Personalización de los tratamientos:</a:t>
            </a:r>
          </a:p>
          <a:p>
            <a:pPr marL="0" indent="0">
              <a:buNone/>
            </a:pPr>
            <a:r>
              <a:rPr lang="es-CO" dirty="0"/>
              <a:t>   Los enfoques deben adaptarse a </a:t>
            </a:r>
          </a:p>
          <a:p>
            <a:pPr marL="0" indent="0">
              <a:buNone/>
            </a:pPr>
            <a:r>
              <a:rPr lang="es-CO" dirty="0"/>
              <a:t>   las necesidades individuales de </a:t>
            </a:r>
          </a:p>
          <a:p>
            <a:pPr marL="0" indent="0">
              <a:buNone/>
            </a:pPr>
            <a:r>
              <a:rPr lang="es-CO" dirty="0"/>
              <a:t>   cada paciente.</a:t>
            </a:r>
          </a:p>
          <a:p>
            <a:endParaRPr lang="es-CO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4D41909-FFBA-353F-DC15-19543EB4BD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10" y="1638123"/>
            <a:ext cx="4049889" cy="3759597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F7B8A7-593E-B419-3507-97ADC55BD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22" y="5514181"/>
            <a:ext cx="296897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14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0E74A-C528-BC90-7F4B-E1B4E571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814"/>
            <a:ext cx="10515600" cy="1325563"/>
          </a:xfrm>
        </p:spPr>
        <p:txBody>
          <a:bodyPr/>
          <a:lstStyle/>
          <a:p>
            <a:pPr algn="ctr"/>
            <a:r>
              <a:rPr lang="es-CO" dirty="0">
                <a:solidFill>
                  <a:srgbClr val="B989D3"/>
                </a:solidFill>
              </a:rPr>
              <a:t>La Neuroplasticidad: Un Potencial Infinito para el Cambio y el Aprendizaje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4278C36-A419-28D6-B067-2156E02B9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999" y="2231848"/>
            <a:ext cx="7416801" cy="4351338"/>
          </a:xfrm>
        </p:spPr>
        <p:txBody>
          <a:bodyPr/>
          <a:lstStyle/>
          <a:p>
            <a:pPr marL="0" indent="0">
              <a:buNone/>
            </a:pPr>
            <a:r>
              <a:rPr lang="es-CO" dirty="0"/>
              <a:t>El cerebro tiene una sorprendente capacidad de </a:t>
            </a:r>
          </a:p>
          <a:p>
            <a:pPr marL="0" indent="0">
              <a:buNone/>
            </a:pPr>
            <a:r>
              <a:rPr lang="es-CO" dirty="0"/>
              <a:t>adaptación y regeneración.</a:t>
            </a:r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r>
              <a:rPr lang="es-CO" dirty="0"/>
              <a:t>Fomentar la neuroplasticidad a través de actividades cognitivas, físicas y emocionales es esencial para el desarrollo y la neurorrehabilitación.</a:t>
            </a:r>
          </a:p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BA56A6-6E04-B88A-BA84-4B1CA870D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22" y="5511800"/>
            <a:ext cx="2968978" cy="13255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55AC28-1828-44B5-129C-B01CBE191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378" y="2334155"/>
            <a:ext cx="3369733" cy="26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36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6E59B6B-5A8F-20E7-7196-0BD9606F6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E2CB9FD6-D249-BBD6-CDFA-B028A2C7BB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8465" y="365125"/>
            <a:ext cx="3481070" cy="4351338"/>
          </a:xfr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C2344C6C-BA3F-1D60-14CB-904377A768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28502" y="365125"/>
            <a:ext cx="3481070" cy="4351338"/>
          </a:xfr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DB55EA9-D03C-F79A-C414-A46988FFB493}"/>
              </a:ext>
            </a:extLst>
          </p:cNvPr>
          <p:cNvSpPr txBox="1"/>
          <p:nvPr/>
        </p:nvSpPr>
        <p:spPr>
          <a:xfrm>
            <a:off x="838200" y="4847191"/>
            <a:ext cx="6928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9FD2B0"/>
                </a:solidFill>
              </a:rPr>
              <a:t>          doctora_mariavirginiagarces</a:t>
            </a:r>
          </a:p>
          <a:p>
            <a:endParaRPr lang="es-CO" sz="2400" dirty="0">
              <a:solidFill>
                <a:srgbClr val="9FD2B0"/>
              </a:solidFill>
            </a:endParaRPr>
          </a:p>
          <a:p>
            <a:r>
              <a:rPr lang="es-CO" sz="2400" dirty="0">
                <a:solidFill>
                  <a:srgbClr val="9FD2B0"/>
                </a:solidFill>
              </a:rPr>
              <a:t>         </a:t>
            </a:r>
            <a:r>
              <a:rPr lang="es-CO" sz="3200" dirty="0">
                <a:solidFill>
                  <a:srgbClr val="B989D3"/>
                </a:solidFill>
              </a:rPr>
              <a:t>3019035546</a:t>
            </a:r>
            <a:endParaRPr lang="es-CO" sz="2400" dirty="0">
              <a:solidFill>
                <a:srgbClr val="B989D3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3457330-0DFC-79F7-1336-0295B14A2DA1}"/>
              </a:ext>
            </a:extLst>
          </p:cNvPr>
          <p:cNvSpPr txBox="1"/>
          <p:nvPr/>
        </p:nvSpPr>
        <p:spPr>
          <a:xfrm>
            <a:off x="8262921" y="4716463"/>
            <a:ext cx="2046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rgbClr val="B989D3"/>
                </a:solidFill>
              </a:rPr>
              <a:t>Gracias</a:t>
            </a:r>
          </a:p>
        </p:txBody>
      </p:sp>
      <p:pic>
        <p:nvPicPr>
          <p:cNvPr id="1026" name="Picture 2" descr="Iconos de Whatsapp para descargar gratis">
            <a:extLst>
              <a:ext uri="{FF2B5EF4-FFF2-40B4-BE49-F238E27FC236}">
                <a16:creationId xmlns:a16="http://schemas.microsoft.com/office/drawing/2014/main" id="{4A227268-81BA-8086-9F1E-4061E5BCF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44" y="5558625"/>
            <a:ext cx="476779" cy="44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12E041-850E-48D3-7FD0-8C9C06E85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60" y="4847191"/>
            <a:ext cx="548746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25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AA4F0C2-6068-9ECF-DF8C-49EDA4EDD596}"/>
              </a:ext>
            </a:extLst>
          </p:cNvPr>
          <p:cNvSpPr txBox="1">
            <a:spLocks/>
          </p:cNvSpPr>
          <p:nvPr/>
        </p:nvSpPr>
        <p:spPr>
          <a:xfrm>
            <a:off x="1524000" y="1462117"/>
            <a:ext cx="9144000" cy="807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O" sz="6000" dirty="0">
              <a:solidFill>
                <a:srgbClr val="9FD2B0"/>
              </a:solidFill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6B1A4347-BAB8-FF85-26C2-E15C7B2303E2}"/>
              </a:ext>
            </a:extLst>
          </p:cNvPr>
          <p:cNvSpPr txBox="1">
            <a:spLocks/>
          </p:cNvSpPr>
          <p:nvPr/>
        </p:nvSpPr>
        <p:spPr>
          <a:xfrm>
            <a:off x="1993784" y="2472958"/>
            <a:ext cx="9144000" cy="5180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O" sz="1800" dirty="0">
              <a:solidFill>
                <a:srgbClr val="00B0F0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2B6D636F-DB86-8AF8-D047-995F2D2CC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9FD2B0"/>
                </a:solidFill>
              </a:rPr>
              <a:t>Definición de términos…</a:t>
            </a:r>
            <a:br>
              <a:rPr lang="es-CO" dirty="0">
                <a:solidFill>
                  <a:srgbClr val="9FD2B0"/>
                </a:solidFill>
              </a:rPr>
            </a:br>
            <a:br>
              <a:rPr lang="es-CO" dirty="0">
                <a:solidFill>
                  <a:srgbClr val="9FD2B0"/>
                </a:solidFill>
              </a:rPr>
            </a:br>
            <a:endParaRPr lang="es-CO" dirty="0">
              <a:solidFill>
                <a:srgbClr val="9FD2B0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9173EE8-13AE-85BB-DB37-B7BACEC27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B3A4AD5-1942-D285-3213-12191A1FC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5325695"/>
            <a:ext cx="35179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08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DFA2B1-60E4-DD7C-6962-C21A4F8FD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5346700"/>
            <a:ext cx="3517900" cy="15113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660BB32-D409-62FE-2C3A-96614E40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9FD2B0"/>
                </a:solidFill>
              </a:rPr>
              <a:t>Neurogénesis:</a:t>
            </a:r>
            <a:br>
              <a:rPr lang="es-ES" dirty="0">
                <a:solidFill>
                  <a:srgbClr val="9FD2B0"/>
                </a:solidFill>
              </a:rPr>
            </a:br>
            <a:endParaRPr lang="es-CO" dirty="0">
              <a:solidFill>
                <a:srgbClr val="9FD2B0"/>
              </a:solidFill>
            </a:endParaRPr>
          </a:p>
        </p:txBody>
      </p:sp>
      <p:pic>
        <p:nvPicPr>
          <p:cNvPr id="7" name="Marcador de contenido 6" descr="Captura de pantalla 2012-11-01 a la(s) 18.55.24.png">
            <a:extLst>
              <a:ext uri="{FF2B5EF4-FFF2-40B4-BE49-F238E27FC236}">
                <a16:creationId xmlns:a16="http://schemas.microsoft.com/office/drawing/2014/main" id="{CFD61B17-0CD3-7844-E500-FC6A737295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8" y="1583532"/>
            <a:ext cx="5181600" cy="3988713"/>
          </a:xfrm>
          <a:prstGeom prst="rect">
            <a:avLst/>
          </a:prstGeom>
        </p:spPr>
      </p:pic>
      <p:pic>
        <p:nvPicPr>
          <p:cNvPr id="8" name="Marcador de contenido 5" descr="Captura de pantalla 2012-11-01 a la(s) 18.55.45.png">
            <a:extLst>
              <a:ext uri="{FF2B5EF4-FFF2-40B4-BE49-F238E27FC236}">
                <a16:creationId xmlns:a16="http://schemas.microsoft.com/office/drawing/2014/main" id="{CCCDABF2-B5D5-FCD9-8AFC-2190CF0669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89" y="1583532"/>
            <a:ext cx="5181600" cy="3311950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75080FB-E129-05BB-1395-92FF0D58658E}"/>
              </a:ext>
            </a:extLst>
          </p:cNvPr>
          <p:cNvSpPr txBox="1"/>
          <p:nvPr/>
        </p:nvSpPr>
        <p:spPr>
          <a:xfrm>
            <a:off x="-540455" y="6113889"/>
            <a:ext cx="811671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_tradnl" sz="1900" dirty="0">
                <a:solidFill>
                  <a:srgbClr val="B989D3"/>
                </a:solidFill>
                <a:latin typeface="Calibri" panose="020F0502020204030204" pitchFamily="34" charset="0"/>
                <a:ea typeface="Apple Braille" charset="0"/>
                <a:cs typeface="Calibri" panose="020F0502020204030204" pitchFamily="34" charset="0"/>
              </a:rPr>
              <a:t>Proceso que implica proliferación</a:t>
            </a:r>
            <a:r>
              <a:rPr lang="es-ES" sz="1900" dirty="0">
                <a:solidFill>
                  <a:srgbClr val="B989D3"/>
                </a:solidFill>
                <a:latin typeface="Calibri" panose="020F0502020204030204" pitchFamily="34" charset="0"/>
                <a:ea typeface="Apple Braille" charset="0"/>
                <a:cs typeface="Calibri" panose="020F0502020204030204" pitchFamily="34" charset="0"/>
              </a:rPr>
              <a:t>, migración y diferenciación celular.</a:t>
            </a:r>
          </a:p>
        </p:txBody>
      </p:sp>
    </p:spTree>
    <p:extLst>
      <p:ext uri="{BB962C8B-B14F-4D97-AF65-F5344CB8AC3E}">
        <p14:creationId xmlns:p14="http://schemas.microsoft.com/office/powerpoint/2010/main" val="396063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5773F9-593A-F8A6-E4CA-AAFF11C3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>
                <a:solidFill>
                  <a:srgbClr val="9FD2B0"/>
                </a:solidFill>
              </a:rPr>
              <a:t>Tipos de neuroplasticidad</a:t>
            </a:r>
            <a:br>
              <a:rPr lang="es-ES_tradnl" b="1" dirty="0">
                <a:solidFill>
                  <a:srgbClr val="9FD2B0"/>
                </a:solidFill>
              </a:rPr>
            </a:br>
            <a:endParaRPr lang="es-CO" dirty="0">
              <a:solidFill>
                <a:srgbClr val="9FD2B0"/>
              </a:solidFill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5A5AC5B-1534-4D5C-5CC4-0C35B8382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DD78198-88A0-28D8-D101-A6E6F09F9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CO" sz="3600" b="0" dirty="0">
                <a:solidFill>
                  <a:srgbClr val="B989D3"/>
                </a:solidFill>
                <a:ea typeface="Apple Braille" charset="0"/>
                <a:cs typeface="Apple Braille" charset="0"/>
              </a:rPr>
              <a:t>Plasticidad neuronal</a:t>
            </a:r>
            <a:r>
              <a:rPr lang="es-CO" sz="3600" b="0" dirty="0">
                <a:solidFill>
                  <a:srgbClr val="B989D3"/>
                </a:solidFill>
                <a:latin typeface="Abadi" panose="020B0604020104020204" pitchFamily="34" charset="0"/>
                <a:ea typeface="Apple Braille" charset="0"/>
                <a:cs typeface="Apple Braille" charset="0"/>
              </a:rPr>
              <a:t>:</a:t>
            </a:r>
          </a:p>
          <a:p>
            <a:endParaRPr lang="es-CO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EA22809F-E808-93A9-7F4F-DBA41EEEE4B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sz="2400" dirty="0">
                <a:latin typeface="Calibri" panose="020F0502020204030204" pitchFamily="34" charset="0"/>
                <a:ea typeface="Apple Braille" charset="0"/>
                <a:cs typeface="Calibri" panose="020F0502020204030204" pitchFamily="34" charset="0"/>
              </a:rPr>
              <a:t>La reconfiguración de las funciones cerebrales.</a:t>
            </a:r>
          </a:p>
          <a:p>
            <a:pPr marL="0" indent="0">
              <a:buNone/>
            </a:pPr>
            <a:endParaRPr lang="es-CO" sz="2400" dirty="0">
              <a:latin typeface="Calibri" panose="020F0502020204030204" pitchFamily="34" charset="0"/>
              <a:ea typeface="Apple Braille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CO" sz="2400" dirty="0">
                <a:latin typeface="Calibri" panose="020F0502020204030204" pitchFamily="34" charset="0"/>
                <a:ea typeface="Apple Braille" charset="0"/>
                <a:cs typeface="Calibri" panose="020F0502020204030204" pitchFamily="34" charset="0"/>
              </a:rPr>
              <a:t>Ej.: Si una parte del cerebro se daña, otra parte puede asumir sus funciones.</a:t>
            </a:r>
          </a:p>
          <a:p>
            <a:endParaRPr lang="es-CO" dirty="0"/>
          </a:p>
        </p:txBody>
      </p:sp>
      <p:pic>
        <p:nvPicPr>
          <p:cNvPr id="10" name="Marcador de contenido 5" descr="Captura de pantalla 2012-11-01 a la(s) 15.55.39.png">
            <a:extLst>
              <a:ext uri="{FF2B5EF4-FFF2-40B4-BE49-F238E27FC236}">
                <a16:creationId xmlns:a16="http://schemas.microsoft.com/office/drawing/2014/main" id="{D89D2B41-A576-BCCF-20AB-859D34EC44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9788" y="2174524"/>
            <a:ext cx="5157787" cy="3434467"/>
          </a:xfr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3F36542-5173-7DAA-CCEA-401132D83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5241748"/>
            <a:ext cx="35179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37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CD5D81-3210-213D-A752-1F47AB35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B989D3"/>
                </a:solidFill>
              </a:rPr>
              <a:t>2. Neuroplasticidad Estructural</a:t>
            </a:r>
            <a:br>
              <a:rPr lang="es-CO" dirty="0"/>
            </a:b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C35256-8C90-765E-E525-F16A87BC4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O" dirty="0"/>
          </a:p>
          <a:p>
            <a:r>
              <a:rPr lang="es-CO" sz="2400" dirty="0"/>
              <a:t>Cambios en la estructura física del cerebro debido a experiencias o aprendizaje.</a:t>
            </a:r>
          </a:p>
          <a:p>
            <a:endParaRPr lang="es-CO" sz="2400" dirty="0"/>
          </a:p>
          <a:p>
            <a:r>
              <a:rPr lang="es-CO" sz="2400" dirty="0" err="1"/>
              <a:t>Ej</a:t>
            </a:r>
            <a:r>
              <a:rPr lang="es-CO" sz="2400" dirty="0"/>
              <a:t>: Aumento de la densidad de las dendritas en el aprendizaje motor.</a:t>
            </a:r>
          </a:p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64E902-7DFB-357B-BE40-C41640EE2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445" y="767645"/>
            <a:ext cx="5870222" cy="43349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67AA9C6-6E76-4BA4-9BB3-EFF7CD360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5334705"/>
            <a:ext cx="35179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5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D107C5-2A0F-3717-CF87-6C6ADF0F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9FD2B0"/>
                </a:solidFill>
              </a:rPr>
              <a:t>Cómo Funciona la Neuroplasticidad</a:t>
            </a:r>
            <a:br>
              <a:rPr lang="es-CO" dirty="0">
                <a:solidFill>
                  <a:srgbClr val="9FD2B0"/>
                </a:solidFill>
              </a:rPr>
            </a:br>
            <a:endParaRPr lang="es-CO" dirty="0">
              <a:solidFill>
                <a:srgbClr val="9FD2B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506A77-5B48-537D-F94E-B76DF6E5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dirty="0"/>
              <a:t>Es un proceso de restructuración cerebral:</a:t>
            </a:r>
          </a:p>
          <a:p>
            <a:pPr marL="0" indent="0">
              <a:buNone/>
            </a:pPr>
            <a:endParaRPr lang="es-CO" dirty="0"/>
          </a:p>
          <a:p>
            <a:r>
              <a:rPr lang="es-CO" dirty="0"/>
              <a:t>Estímulos y experiencias externas</a:t>
            </a:r>
          </a:p>
          <a:p>
            <a:endParaRPr lang="es-CO" dirty="0"/>
          </a:p>
          <a:p>
            <a:r>
              <a:rPr lang="es-CO" dirty="0"/>
              <a:t>Formación y fortalecimiento de sinapsis</a:t>
            </a:r>
          </a:p>
          <a:p>
            <a:endParaRPr lang="es-CO" dirty="0"/>
          </a:p>
          <a:p>
            <a:r>
              <a:rPr lang="es-CO" dirty="0"/>
              <a:t>Mantenimiento y poda de conexiones neuronales</a:t>
            </a:r>
          </a:p>
          <a:p>
            <a:endParaRPr lang="es-CO" dirty="0"/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52800E-9067-E08A-CE3C-422F2B4B7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977" y="1825625"/>
            <a:ext cx="4398682" cy="27797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7B8B3A-3F01-9A80-0C82-2EA626EBB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5295851"/>
            <a:ext cx="35179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7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AA4F0C2-6068-9ECF-DF8C-49EDA4EDD596}"/>
              </a:ext>
            </a:extLst>
          </p:cNvPr>
          <p:cNvSpPr txBox="1">
            <a:spLocks/>
          </p:cNvSpPr>
          <p:nvPr/>
        </p:nvSpPr>
        <p:spPr>
          <a:xfrm>
            <a:off x="1524000" y="1462117"/>
            <a:ext cx="9144000" cy="807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O" sz="6000" dirty="0">
              <a:solidFill>
                <a:srgbClr val="9FD2B0"/>
              </a:solidFill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6B1A4347-BAB8-FF85-26C2-E15C7B2303E2}"/>
              </a:ext>
            </a:extLst>
          </p:cNvPr>
          <p:cNvSpPr txBox="1">
            <a:spLocks/>
          </p:cNvSpPr>
          <p:nvPr/>
        </p:nvSpPr>
        <p:spPr>
          <a:xfrm>
            <a:off x="1982495" y="2258623"/>
            <a:ext cx="9144000" cy="5180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O" sz="1800" dirty="0">
              <a:solidFill>
                <a:srgbClr val="00B0F0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3" name="Video de WhatsApp 2024-05-18 a las 17.41.22_9bc73c5d">
            <a:hlinkClick r:id="" action="ppaction://media"/>
            <a:extLst>
              <a:ext uri="{FF2B5EF4-FFF2-40B4-BE49-F238E27FC236}">
                <a16:creationId xmlns:a16="http://schemas.microsoft.com/office/drawing/2014/main" id="{AD03F8EF-4BE5-B297-115C-3A7D7741D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5378" y="34558"/>
            <a:ext cx="4658382" cy="67663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DFB754-414A-F7BC-C812-817BB7565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5351391"/>
            <a:ext cx="35179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FEA11E-511E-0260-8F97-55520DFF9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5346700"/>
            <a:ext cx="3517900" cy="1511300"/>
          </a:xfrm>
          <a:prstGeom prst="rect">
            <a:avLst/>
          </a:prstGeom>
        </p:spPr>
      </p:pic>
      <p:pic>
        <p:nvPicPr>
          <p:cNvPr id="4" name="Video de WhatsApp 2024-05-13 a las 11.19.03_718a9d19">
            <a:hlinkClick r:id="" action="ppaction://media"/>
            <a:extLst>
              <a:ext uri="{FF2B5EF4-FFF2-40B4-BE49-F238E27FC236}">
                <a16:creationId xmlns:a16="http://schemas.microsoft.com/office/drawing/2014/main" id="{D81F8BF4-0196-2EAA-6E1C-759948013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1483" y="-941662"/>
            <a:ext cx="12493483" cy="101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796</Words>
  <Application>Microsoft Macintosh PowerPoint</Application>
  <PresentationFormat>Panorámica</PresentationFormat>
  <Paragraphs>133</Paragraphs>
  <Slides>25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Abadi</vt:lpstr>
      <vt:lpstr>Arial</vt:lpstr>
      <vt:lpstr>Calibri</vt:lpstr>
      <vt:lpstr>Calibri Light</vt:lpstr>
      <vt:lpstr>Open Sans bold</vt:lpstr>
      <vt:lpstr>Open Sans Light</vt:lpstr>
      <vt:lpstr>Open Sans regular</vt:lpstr>
      <vt:lpstr>Tema de Office</vt:lpstr>
      <vt:lpstr>  Neuroplasticidad y Neurorrehabilitación como pilar fundamental en el manejo integral de la Enfermedad de Parkinson</vt:lpstr>
      <vt:lpstr>Qué es la Enfermedad de Parkinson</vt:lpstr>
      <vt:lpstr>Definición de términos…  </vt:lpstr>
      <vt:lpstr>Neurogénesis: </vt:lpstr>
      <vt:lpstr>Tipos de neuroplasticidad </vt:lpstr>
      <vt:lpstr>2. Neuroplasticidad Estructural </vt:lpstr>
      <vt:lpstr>Cómo Funciona la Neuroplasticidad </vt:lpstr>
      <vt:lpstr>Presentación de PowerPoint</vt:lpstr>
      <vt:lpstr>Presentación de PowerPoint</vt:lpstr>
      <vt:lpstr>Factores que Afectan la Neuroplasticidad  </vt:lpstr>
      <vt:lpstr>Presentación de PowerPoint</vt:lpstr>
      <vt:lpstr>Objetivo de la neurorrehabilitación: </vt:lpstr>
      <vt:lpstr>Presentación de PowerPoint</vt:lpstr>
      <vt:lpstr>Presentación de PowerPoint</vt:lpstr>
      <vt:lpstr>Presentación de PowerPoint</vt:lpstr>
      <vt:lpstr>Presentación de PowerPoint</vt:lpstr>
      <vt:lpstr>Ejemplos de Neuroplasticidad en la vida diaria </vt:lpstr>
      <vt:lpstr>Terapias emergentes y avanzadas </vt:lpstr>
      <vt:lpstr>Presentación de PowerPoint</vt:lpstr>
      <vt:lpstr>Presentación de PowerPoint</vt:lpstr>
      <vt:lpstr>Beneficios de la neurorrehabilitación </vt:lpstr>
      <vt:lpstr>Enfoque interdisciplinario </vt:lpstr>
      <vt:lpstr>Consideraciones finales </vt:lpstr>
      <vt:lpstr>La Neuroplasticidad: Un Potencial Infinito para el Cambio y el Aprendizaje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Mercadeo y Comunicaciones Neuromédica</dc:creator>
  <cp:lastModifiedBy>Microsoft Office User</cp:lastModifiedBy>
  <cp:revision>72</cp:revision>
  <dcterms:created xsi:type="dcterms:W3CDTF">2024-02-09T14:59:25Z</dcterms:created>
  <dcterms:modified xsi:type="dcterms:W3CDTF">2025-04-07T22:03:13Z</dcterms:modified>
</cp:coreProperties>
</file>